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0" r:id="rId18"/>
    <p:sldId id="274" r:id="rId19"/>
    <p:sldId id="275" r:id="rId20"/>
    <p:sldId id="280" r:id="rId21"/>
    <p:sldId id="276" r:id="rId22"/>
    <p:sldId id="278" r:id="rId23"/>
    <p:sldId id="277" r:id="rId24"/>
    <p:sldId id="279" r:id="rId25"/>
    <p:sldId id="281" r:id="rId26"/>
    <p:sldId id="282" r:id="rId27"/>
    <p:sldId id="285" r:id="rId28"/>
    <p:sldId id="284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6F5F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CDF66A-D5BD-471B-8456-7412A0CBAB37}" v="117" dt="2023-12-10T10:57:00.8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65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yllan Eia" userId="0baaa9bf56490a2c" providerId="LiveId" clId="{24CDF66A-D5BD-471B-8456-7412A0CBAB37}"/>
    <pc:docChg chg="custSel modSld sldOrd">
      <pc:chgData name="Dyllan Eia" userId="0baaa9bf56490a2c" providerId="LiveId" clId="{24CDF66A-D5BD-471B-8456-7412A0CBAB37}" dt="2023-12-10T11:07:23.486" v="119"/>
      <pc:docMkLst>
        <pc:docMk/>
      </pc:docMkLst>
      <pc:sldChg chg="modSp mod">
        <pc:chgData name="Dyllan Eia" userId="0baaa9bf56490a2c" providerId="LiveId" clId="{24CDF66A-D5BD-471B-8456-7412A0CBAB37}" dt="2023-12-10T10:41:57.523" v="3" actId="400"/>
        <pc:sldMkLst>
          <pc:docMk/>
          <pc:sldMk cId="2274787345" sldId="257"/>
        </pc:sldMkLst>
        <pc:spChg chg="mod">
          <ac:chgData name="Dyllan Eia" userId="0baaa9bf56490a2c" providerId="LiveId" clId="{24CDF66A-D5BD-471B-8456-7412A0CBAB37}" dt="2023-12-10T10:41:57.523" v="3" actId="400"/>
          <ac:spMkLst>
            <pc:docMk/>
            <pc:sldMk cId="2274787345" sldId="257"/>
            <ac:spMk id="3" creationId="{503C3165-13F4-FBDD-BB4B-222218B2BD0B}"/>
          </ac:spMkLst>
        </pc:spChg>
      </pc:sldChg>
      <pc:sldChg chg="addSp modSp mod modNotesTx">
        <pc:chgData name="Dyllan Eia" userId="0baaa9bf56490a2c" providerId="LiveId" clId="{24CDF66A-D5BD-471B-8456-7412A0CBAB37}" dt="2023-12-10T10:57:00.855" v="118" actId="14100"/>
        <pc:sldMkLst>
          <pc:docMk/>
          <pc:sldMk cId="2350556716" sldId="262"/>
        </pc:sldMkLst>
        <pc:spChg chg="add mod">
          <ac:chgData name="Dyllan Eia" userId="0baaa9bf56490a2c" providerId="LiveId" clId="{24CDF66A-D5BD-471B-8456-7412A0CBAB37}" dt="2023-12-10T10:49:49.514" v="9" actId="1076"/>
          <ac:spMkLst>
            <pc:docMk/>
            <pc:sldMk cId="2350556716" sldId="262"/>
            <ac:spMk id="6" creationId="{B0B2E42D-76CD-A460-E609-A8598ED762A6}"/>
          </ac:spMkLst>
        </pc:spChg>
        <pc:spChg chg="mod">
          <ac:chgData name="Dyllan Eia" userId="0baaa9bf56490a2c" providerId="LiveId" clId="{24CDF66A-D5BD-471B-8456-7412A0CBAB37}" dt="2023-12-10T10:56:53.803" v="108" actId="20577"/>
          <ac:spMkLst>
            <pc:docMk/>
            <pc:sldMk cId="2350556716" sldId="262"/>
            <ac:spMk id="43" creationId="{7B4BE8EB-7E4F-245E-D4DE-74C722CE1A0A}"/>
          </ac:spMkLst>
        </pc:spChg>
        <pc:spChg chg="mod">
          <ac:chgData name="Dyllan Eia" userId="0baaa9bf56490a2c" providerId="LiveId" clId="{24CDF66A-D5BD-471B-8456-7412A0CBAB37}" dt="2023-12-10T10:56:57.707" v="117" actId="1037"/>
          <ac:spMkLst>
            <pc:docMk/>
            <pc:sldMk cId="2350556716" sldId="262"/>
            <ac:spMk id="3080" creationId="{07CB423C-51A2-43F9-EFA4-CB65EA7432E6}"/>
          </ac:spMkLst>
        </pc:spChg>
        <pc:cxnChg chg="mod">
          <ac:chgData name="Dyllan Eia" userId="0baaa9bf56490a2c" providerId="LiveId" clId="{24CDF66A-D5BD-471B-8456-7412A0CBAB37}" dt="2023-12-10T10:57:00.855" v="118" actId="14100"/>
          <ac:cxnSpMkLst>
            <pc:docMk/>
            <pc:sldMk cId="2350556716" sldId="262"/>
            <ac:cxnSpMk id="45" creationId="{894B31A5-98AB-862A-BA3F-C3EB0882BDBC}"/>
          </ac:cxnSpMkLst>
        </pc:cxnChg>
      </pc:sldChg>
      <pc:sldChg chg="modNotesTx">
        <pc:chgData name="Dyllan Eia" userId="0baaa9bf56490a2c" providerId="LiveId" clId="{24CDF66A-D5BD-471B-8456-7412A0CBAB37}" dt="2023-12-10T11:07:23.486" v="119"/>
        <pc:sldMkLst>
          <pc:docMk/>
          <pc:sldMk cId="419520004" sldId="267"/>
        </pc:sldMkLst>
      </pc:sldChg>
      <pc:sldChg chg="ord">
        <pc:chgData name="Dyllan Eia" userId="0baaa9bf56490a2c" providerId="LiveId" clId="{24CDF66A-D5BD-471B-8456-7412A0CBAB37}" dt="2023-12-10T10:28:47.476" v="2"/>
        <pc:sldMkLst>
          <pc:docMk/>
          <pc:sldMk cId="2244785871" sldId="280"/>
        </pc:sldMkLst>
      </pc:sldChg>
    </pc:docChg>
  </pc:docChgLst>
</pc:chgInfo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40.png>
</file>

<file path=ppt/media/image75.png>
</file>

<file path=ppt/media/image76.png>
</file>

<file path=ppt/media/image77.png>
</file>

<file path=ppt/media/image78.png>
</file>

<file path=ppt/media/image780.png>
</file>

<file path=ppt/media/image79.png>
</file>

<file path=ppt/media/image8.png>
</file>

<file path=ppt/media/image80.png>
</file>

<file path=ppt/media/image81.png>
</file>

<file path=ppt/media/image810.png>
</file>

<file path=ppt/media/image811.png>
</file>

<file path=ppt/media/image82.png>
</file>

<file path=ppt/media/image820.png>
</file>

<file path=ppt/media/image821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23F423-6DA1-4A68-B4A2-8441BD9E746A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F72A84-A3FD-45E1-A584-54CEAE484B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461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6535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936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A6000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72A84-A3FD-45E1-A584-54CEAE484BD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696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2511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551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498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8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5674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4596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6096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686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9833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5843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6246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532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413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2647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5053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4443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5732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2049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304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0068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4585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9316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7375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9228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9043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9978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1145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307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Beer’s law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69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543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67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537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19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Princeton University, USA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0FF1B-C4EC-4DEB-A6C5-D390000F098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50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AEE12F-8BBB-6EA0-3C11-F05FC5620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7C33851-23B7-7A3E-1334-51495ADF9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FCEA05-87E1-F2BB-627C-75FDABF3F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B4C493-47A4-F353-0863-B691F3FE7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A23CFE-9878-7CF2-D9D4-8A0AC5B22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566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0EEF91-83B2-C9EE-9945-D56155568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EECF21-E87E-2112-D839-E933072B7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71D0E0-3B11-1DDB-C019-81629DC0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FB2842-40A2-2DBA-B90E-9BAEE5116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30F7CE-5E7E-794E-A1A2-B296C7CD4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523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3E340B2-3880-1FE6-7122-401B6D2E5D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FADB50-E5BF-3F82-5953-40D05E4460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EF9223-B7BA-4421-CDA7-B4F297FB7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A263CF-0773-A726-9C33-8A8163E7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14B263-3C24-A9D5-25A0-F39D917FE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262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E99CA-DC41-2D29-3C3A-C8D816281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E85528-4DCA-F861-36C2-5A43C7CE4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FA3950-EADB-D681-51FA-AF622A00D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ECBDA-516E-9281-A4B1-4789C2229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25C303-A289-A76B-529D-23A03305B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962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DACE0E-2FBE-E1EC-0CD1-48E444A13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73124E-60DB-1032-485B-0A0372B12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4A13B-DD87-05D7-B99D-E0B2AD03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7AA0B1-34BF-FB2D-90AF-1C93E3D5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2D7A59-1278-C688-79CD-50DB6CA0E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88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1A4ECA-5D24-AD03-7B2A-D698A2E79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66AC7F-0026-1119-FD8A-41AD0F94C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01D704-2562-30F6-FF7C-D9E498D692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568B97-EDD1-8BDD-C20E-38DFFABC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BD7CF4-67B3-6436-C078-2B0D919A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353A4F-5103-A020-0E11-9AA38558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18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A9FFC-C998-352B-112E-DCFD87BF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06AC47-5B54-1309-8BB4-E296695CE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334EFC-4CF8-DA16-8BAC-A1B258046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AB300AD-83AB-B98D-89AC-BBDB27DCA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63B211-CEFA-E919-14C2-074685BE4A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4A620AC-D929-5F5C-65B8-822F262AC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DD8E4F-B59F-DD45-1736-5AD1E47F3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682776-95B2-0A79-E2E9-A736C158C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47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24369-976C-A030-F92B-FA17BE521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264051-74C7-7DE6-29D7-1FFAD850D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835A04-1021-B380-EA9F-2195DDEE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A9C889-7CAC-0BF7-7189-6F11535D4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840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5701D94-601A-2F5B-8153-EE49FBAB1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E799A02-631E-0673-D52C-8D3A859A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6E0353-E451-9583-1B61-13086776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86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1F0C8-B30C-52A7-90CF-84C86C680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DB8EF-11B1-789E-F347-809A7F648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8E2E81-E5DF-4A4C-ABC7-6F50BA4AF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72DFF5-602E-D489-6603-1BEA1A05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4BC3FA-D754-9522-45DC-9E6DDAB5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DD9744-37DB-856B-CE60-3C3FEEDD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928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B47205-4E63-A359-6278-C9B4093BB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4A4665-6D69-42D6-8081-33D36A86AA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684930-6EDF-0AD9-2B8F-447006E98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213975-1E54-6B4A-539B-50B78937F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A3CF86-2117-CABA-81ED-20A11CC2C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AB153B-B382-5AE9-CDF4-F7D69BD1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092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3D88F1-6523-58C8-9A59-64B23A1B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46CAC0-C460-8164-2ACD-87B66C8F9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D04DDB-4106-D3DB-8FF4-86B0215CD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63668-11B5-4986-A6F1-3BA0E73A2111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333D64-5ADA-A2C8-7A4E-83DDB2C713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7D2A36-1BB9-F2D7-C514-2743F8039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03B7D-B3BD-4A2D-B34A-DA7C5534F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00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5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6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7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0.png"/><Relationship Id="rId5" Type="http://schemas.openxmlformats.org/officeDocument/2006/relationships/image" Target="../media/image76.png"/><Relationship Id="rId4" Type="http://schemas.openxmlformats.org/officeDocument/2006/relationships/image" Target="../media/image7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72.png"/><Relationship Id="rId4" Type="http://schemas.openxmlformats.org/officeDocument/2006/relationships/image" Target="../media/image7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89.png"/><Relationship Id="rId3" Type="http://schemas.openxmlformats.org/officeDocument/2006/relationships/image" Target="../media/image82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0.png"/><Relationship Id="rId11" Type="http://schemas.openxmlformats.org/officeDocument/2006/relationships/image" Target="../media/image87.png"/><Relationship Id="rId5" Type="http://schemas.openxmlformats.org/officeDocument/2006/relationships/image" Target="../media/image810.png"/><Relationship Id="rId10" Type="http://schemas.openxmlformats.org/officeDocument/2006/relationships/image" Target="../media/image86.png"/><Relationship Id="rId4" Type="http://schemas.openxmlformats.org/officeDocument/2006/relationships/image" Target="../media/image780.png"/><Relationship Id="rId9" Type="http://schemas.openxmlformats.org/officeDocument/2006/relationships/image" Target="../media/image8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7" Type="http://schemas.openxmlformats.org/officeDocument/2006/relationships/image" Target="../media/image8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1.png"/><Relationship Id="rId5" Type="http://schemas.openxmlformats.org/officeDocument/2006/relationships/image" Target="../media/image90.png"/><Relationship Id="rId4" Type="http://schemas.openxmlformats.org/officeDocument/2006/relationships/image" Target="../media/image78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11" Type="http://schemas.openxmlformats.org/officeDocument/2006/relationships/image" Target="../media/image97.png"/><Relationship Id="rId5" Type="http://schemas.openxmlformats.org/officeDocument/2006/relationships/image" Target="../media/image90.png"/><Relationship Id="rId10" Type="http://schemas.openxmlformats.org/officeDocument/2006/relationships/image" Target="../media/image96.png"/><Relationship Id="rId4" Type="http://schemas.openxmlformats.org/officeDocument/2006/relationships/image" Target="../media/image780.png"/><Relationship Id="rId9" Type="http://schemas.openxmlformats.org/officeDocument/2006/relationships/image" Target="../media/image9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13" Type="http://schemas.openxmlformats.org/officeDocument/2006/relationships/image" Target="../media/image109.png"/><Relationship Id="rId18" Type="http://schemas.openxmlformats.org/officeDocument/2006/relationships/image" Target="../media/image114.pn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12" Type="http://schemas.openxmlformats.org/officeDocument/2006/relationships/image" Target="../media/image108.png"/><Relationship Id="rId17" Type="http://schemas.openxmlformats.org/officeDocument/2006/relationships/image" Target="../media/image113.png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png"/><Relationship Id="rId11" Type="http://schemas.openxmlformats.org/officeDocument/2006/relationships/image" Target="../media/image107.png"/><Relationship Id="rId5" Type="http://schemas.openxmlformats.org/officeDocument/2006/relationships/image" Target="../media/image101.png"/><Relationship Id="rId15" Type="http://schemas.openxmlformats.org/officeDocument/2006/relationships/image" Target="../media/image111.png"/><Relationship Id="rId10" Type="http://schemas.openxmlformats.org/officeDocument/2006/relationships/image" Target="../media/image106.png"/><Relationship Id="rId19" Type="http://schemas.openxmlformats.org/officeDocument/2006/relationships/image" Target="../media/image115.png"/><Relationship Id="rId4" Type="http://schemas.openxmlformats.org/officeDocument/2006/relationships/image" Target="../media/image100.png"/><Relationship Id="rId9" Type="http://schemas.openxmlformats.org/officeDocument/2006/relationships/image" Target="../media/image105.png"/><Relationship Id="rId14" Type="http://schemas.openxmlformats.org/officeDocument/2006/relationships/image" Target="../media/image11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png"/><Relationship Id="rId3" Type="http://schemas.openxmlformats.org/officeDocument/2006/relationships/image" Target="../media/image99.png"/><Relationship Id="rId7" Type="http://schemas.openxmlformats.org/officeDocument/2006/relationships/image" Target="../media/image1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Relationship Id="rId9" Type="http://schemas.openxmlformats.org/officeDocument/2006/relationships/image" Target="../media/image7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3" Type="http://schemas.openxmlformats.org/officeDocument/2006/relationships/image" Target="../media/image99.png"/><Relationship Id="rId7" Type="http://schemas.openxmlformats.org/officeDocument/2006/relationships/image" Target="../media/image1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9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png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9.png"/><Relationship Id="rId4" Type="http://schemas.openxmlformats.org/officeDocument/2006/relationships/image" Target="../media/image1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png"/><Relationship Id="rId5" Type="http://schemas.openxmlformats.org/officeDocument/2006/relationships/image" Target="../media/image133.png"/><Relationship Id="rId4" Type="http://schemas.openxmlformats.org/officeDocument/2006/relationships/image" Target="../media/image7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18.png"/><Relationship Id="rId21" Type="http://schemas.openxmlformats.org/officeDocument/2006/relationships/image" Target="../media/image19.png"/><Relationship Id="rId7" Type="http://schemas.openxmlformats.org/officeDocument/2006/relationships/image" Target="../media/image15.sv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0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25.png"/><Relationship Id="rId5" Type="http://schemas.openxmlformats.org/officeDocument/2006/relationships/image" Target="../media/image23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19" Type="http://schemas.openxmlformats.org/officeDocument/2006/relationships/image" Target="../media/image33.png"/><Relationship Id="rId4" Type="http://schemas.openxmlformats.org/officeDocument/2006/relationships/image" Target="../media/image22.png"/><Relationship Id="rId9" Type="http://schemas.openxmlformats.org/officeDocument/2006/relationships/image" Target="../media/image17.svg"/><Relationship Id="rId1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17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5" Type="http://schemas.openxmlformats.org/officeDocument/2006/relationships/image" Target="../media/image46.png"/><Relationship Id="rId10" Type="http://schemas.openxmlformats.org/officeDocument/2006/relationships/image" Target="../media/image41.png"/><Relationship Id="rId4" Type="http://schemas.openxmlformats.org/officeDocument/2006/relationships/image" Target="../media/image350.png"/><Relationship Id="rId9" Type="http://schemas.openxmlformats.org/officeDocument/2006/relationships/image" Target="../media/image40.png"/><Relationship Id="rId1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14.png"/><Relationship Id="rId3" Type="http://schemas.openxmlformats.org/officeDocument/2006/relationships/image" Target="../media/image350.png"/><Relationship Id="rId7" Type="http://schemas.openxmlformats.org/officeDocument/2006/relationships/image" Target="../media/image47.pn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image" Target="../media/image51.png"/><Relationship Id="rId5" Type="http://schemas.openxmlformats.org/officeDocument/2006/relationships/image" Target="../media/image37.png"/><Relationship Id="rId10" Type="http://schemas.openxmlformats.org/officeDocument/2006/relationships/image" Target="../media/image50.png"/><Relationship Id="rId4" Type="http://schemas.openxmlformats.org/officeDocument/2006/relationships/image" Target="../media/image36.png"/><Relationship Id="rId9" Type="http://schemas.openxmlformats.org/officeDocument/2006/relationships/image" Target="../media/image49.png"/><Relationship Id="rId1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12EA535-F8E1-BA16-5EEC-6296E2EB7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143" y="4570527"/>
            <a:ext cx="6885714" cy="923810"/>
          </a:xfrm>
          <a:prstGeom prst="rect">
            <a:avLst/>
          </a:prstGeom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F3B4F8AB-EE96-E03D-BF2D-5B3337E9F0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3D Gaussian Splatting for Real-Time Radiance Field Rendering</a:t>
            </a:r>
          </a:p>
          <a:p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Bernhard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Kerbl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*, Georgios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Kopanas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*, Thomas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Leimkühler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, George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Drettakis</a:t>
            </a:r>
            <a:endParaRPr lang="en-US" altLang="zh-CN" sz="16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1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Inria      </a:t>
            </a:r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2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Université Côte d'Azur      </a:t>
            </a:r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3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MPI Informatik</a:t>
            </a:r>
            <a:endParaRPr lang="zh-CN" altLang="en-US" sz="20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E7A1AD1-2A21-DD3B-5424-5581D8BC7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bg1">
                    <a:lumMod val="65000"/>
                  </a:schemeClr>
                </a:solidFill>
              </a:rPr>
              <a:t>Part 1</a:t>
            </a:r>
            <a:br>
              <a:rPr lang="en-US" altLang="zh-CN" sz="3600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zh-CN" sz="3600" b="1" dirty="0">
                <a:solidFill>
                  <a:schemeClr val="accent2">
                    <a:lumMod val="75000"/>
                  </a:schemeClr>
                </a:solidFill>
              </a:rPr>
              <a:t>Volume Rendering</a:t>
            </a:r>
            <a:br>
              <a:rPr lang="en-US" altLang="zh-CN" sz="3600" b="1" dirty="0"/>
            </a:br>
            <a:r>
              <a:rPr lang="en-US" altLang="zh-CN" sz="3600" b="1" dirty="0">
                <a:solidFill>
                  <a:schemeClr val="bg1">
                    <a:lumMod val="65000"/>
                  </a:schemeClr>
                </a:solidFill>
              </a:rPr>
              <a:t>Part 2</a:t>
            </a:r>
            <a:br>
              <a:rPr lang="en-US" altLang="zh-CN" sz="3600" b="1" dirty="0"/>
            </a:b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</a:rPr>
              <a:t>3D Gaussian Splatting</a:t>
            </a:r>
            <a:endParaRPr lang="zh-CN" altLang="en-US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811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5723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Plenoxels</a:t>
            </a:r>
            <a:r>
              <a:rPr lang="en-US" altLang="zh-CN" b="1" dirty="0"/>
              <a:t>: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 Radiance fields </a:t>
            </a:r>
            <a:r>
              <a:rPr lang="en-US" altLang="zh-CN" sz="1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without neural networks</a:t>
            </a:r>
            <a:endParaRPr lang="zh-CN" altLang="en-US" b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Fridovich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-Keil, Sara, et al. "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Plenoxels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: Radiance fields </a:t>
            </a:r>
            <a:r>
              <a:rPr lang="en-US" altLang="zh-CN" sz="1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without neural networks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." Proceedings of the IEEE/CVF Conference on Computer Vision and Pattern Recognition. 2022.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949E57-F9B9-67A4-A11E-388D9AEA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63" y="1230312"/>
            <a:ext cx="3548338" cy="4851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DDCDFCA-5613-7B5B-8F76-7331DEE35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8201" y="2309652"/>
            <a:ext cx="3528492" cy="250698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439344B-0031-E8E8-B203-6A1DD6A6B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3680" y="3702050"/>
            <a:ext cx="3038457" cy="198894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C14773F-9E56-E3C7-CDC5-935152C39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2920" y="1416748"/>
            <a:ext cx="3059217" cy="2012252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682C7F7-2E58-0576-5A14-90D05A77A02A}"/>
              </a:ext>
            </a:extLst>
          </p:cNvPr>
          <p:cNvCxnSpPr>
            <a:cxnSpLocks/>
          </p:cNvCxnSpPr>
          <p:nvPr/>
        </p:nvCxnSpPr>
        <p:spPr>
          <a:xfrm flipV="1">
            <a:off x="7810500" y="881176"/>
            <a:ext cx="0" cy="5411674"/>
          </a:xfrm>
          <a:prstGeom prst="line">
            <a:avLst/>
          </a:prstGeom>
          <a:ln w="28575">
            <a:solidFill>
              <a:srgbClr val="FE6F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7F20BCD5-BB98-7707-C647-A6A9C7E23F9E}"/>
              </a:ext>
            </a:extLst>
          </p:cNvPr>
          <p:cNvSpPr txBox="1"/>
          <p:nvPr/>
        </p:nvSpPr>
        <p:spPr>
          <a:xfrm rot="16200000">
            <a:off x="7640948" y="2238208"/>
            <a:ext cx="146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GT</a:t>
            </a:r>
            <a:endParaRPr lang="zh-CN" altLang="en-US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F4BE96E-0D49-76A7-6B8A-C4266882B7FC}"/>
              </a:ext>
            </a:extLst>
          </p:cNvPr>
          <p:cNvSpPr txBox="1"/>
          <p:nvPr/>
        </p:nvSpPr>
        <p:spPr>
          <a:xfrm rot="16200000">
            <a:off x="7640948" y="4523837"/>
            <a:ext cx="146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err="1"/>
              <a:t>Plenoxels</a:t>
            </a:r>
            <a:endParaRPr lang="zh-CN" altLang="en-US" b="1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9F0838A-1081-E29A-3F82-52BD9E1BFC82}"/>
              </a:ext>
            </a:extLst>
          </p:cNvPr>
          <p:cNvSpPr/>
          <p:nvPr/>
        </p:nvSpPr>
        <p:spPr>
          <a:xfrm>
            <a:off x="8921750" y="3978253"/>
            <a:ext cx="730250" cy="1101747"/>
          </a:xfrm>
          <a:prstGeom prst="roundRect">
            <a:avLst>
              <a:gd name="adj" fmla="val 3624"/>
            </a:avLst>
          </a:prstGeom>
          <a:noFill/>
          <a:ln w="19050">
            <a:solidFill>
              <a:srgbClr val="FE6F5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16D96F4-BFF2-2DF1-3AE8-350771F43803}"/>
              </a:ext>
            </a:extLst>
          </p:cNvPr>
          <p:cNvSpPr/>
          <p:nvPr/>
        </p:nvSpPr>
        <p:spPr>
          <a:xfrm>
            <a:off x="10251942" y="3638551"/>
            <a:ext cx="1344093" cy="1739900"/>
          </a:xfrm>
          <a:prstGeom prst="roundRect">
            <a:avLst>
              <a:gd name="adj" fmla="val 3624"/>
            </a:avLst>
          </a:prstGeom>
          <a:noFill/>
          <a:ln w="19050">
            <a:solidFill>
              <a:srgbClr val="FE6F5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635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9953571-2114-1FC2-E2C3-E0B9B746D25B}"/>
                  </a:ext>
                </a:extLst>
              </p:cNvPr>
              <p:cNvSpPr txBox="1"/>
              <p:nvPr/>
            </p:nvSpPr>
            <p:spPr>
              <a:xfrm>
                <a:off x="372663" y="6081712"/>
                <a:ext cx="6110687" cy="253916"/>
              </a:xfrm>
              <a:prstGeom prst="rect">
                <a:avLst/>
              </a:prstGeom>
              <a:solidFill>
                <a:srgbClr val="FCD2D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50" b="1" dirty="0"/>
                  <a:t>Note.</a:t>
                </a:r>
                <a:r>
                  <a:rPr lang="zh-CN" altLang="en-US" sz="1050" b="1" dirty="0"/>
                  <a:t> </a:t>
                </a:r>
                <a:r>
                  <a:rPr lang="en-US" altLang="zh-CN" sz="1050" i="1" dirty="0"/>
                  <a:t>Based on </a:t>
                </a:r>
                <a:r>
                  <a:rPr lang="en-US" altLang="zh-CN" sz="1050" b="1" i="1" dirty="0"/>
                  <a:t>3-Sigma rule</a:t>
                </a:r>
                <a:r>
                  <a:rPr lang="en-US" altLang="zh-CN" sz="1050" i="1" dirty="0"/>
                  <a:t>, we can use </a:t>
                </a:r>
                <a:r>
                  <a:rPr lang="en-US" altLang="zh-CN" sz="1050" b="1" i="1" dirty="0"/>
                  <a:t>k-NN</a:t>
                </a:r>
                <a:r>
                  <a:rPr lang="en-US" altLang="zh-CN" sz="1050" i="1" dirty="0"/>
                  <a:t> to find the k nearest </a:t>
                </a:r>
                <a:r>
                  <a:rPr lang="en-US" altLang="zh-CN" sz="1050" b="1" i="1" dirty="0" err="1"/>
                  <a:t>Guass</a:t>
                </a:r>
                <a:r>
                  <a:rPr lang="en-US" altLang="zh-CN" sz="1050" b="1" i="1" dirty="0"/>
                  <a:t> Kernel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5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50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altLang="zh-CN" sz="105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altLang="zh-CN" sz="1050" i="1" dirty="0"/>
                  <a:t>.</a:t>
                </a:r>
                <a:endParaRPr lang="zh-CN" altLang="en-US" sz="1050" i="1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9953571-2114-1FC2-E2C3-E0B9B746D2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3" y="6081712"/>
                <a:ext cx="6110687" cy="253916"/>
              </a:xfrm>
              <a:prstGeom prst="rect">
                <a:avLst/>
              </a:prstGeom>
              <a:blipFill>
                <a:blip r:embed="rId3"/>
                <a:stretch>
                  <a:fillRect b="-146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771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Point-Based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Radiance Fields via </a:t>
            </a:r>
            <a:r>
              <a:rPr lang="en-US" altLang="zh-CN" b="1" dirty="0"/>
              <a:t>Differentiable </a:t>
            </a:r>
            <a:r>
              <a:rPr lang="en-US" altLang="zh-C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Splat</a:t>
            </a:r>
            <a:r>
              <a:rPr lang="en-US" altLang="zh-CN" b="1" dirty="0"/>
              <a:t> Rendering</a:t>
            </a:r>
            <a:endParaRPr lang="zh-CN" altLang="en-US" b="1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A0497B8-28C9-B3D9-4C28-3CAC9477C826}"/>
              </a:ext>
            </a:extLst>
          </p:cNvPr>
          <p:cNvGrpSpPr/>
          <p:nvPr/>
        </p:nvGrpSpPr>
        <p:grpSpPr>
          <a:xfrm>
            <a:off x="762575" y="5159491"/>
            <a:ext cx="6640863" cy="788871"/>
            <a:chOff x="2884133" y="5292841"/>
            <a:chExt cx="6640863" cy="788871"/>
          </a:xfrm>
        </p:grpSpPr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F175CAB0-D3FE-FDFF-93A7-1AC4C2CBFB40}"/>
                </a:ext>
              </a:extLst>
            </p:cNvPr>
            <p:cNvSpPr/>
            <p:nvPr/>
          </p:nvSpPr>
          <p:spPr>
            <a:xfrm>
              <a:off x="2884134" y="5292841"/>
              <a:ext cx="6640862" cy="78325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F6B4136A-3C9D-720E-5329-DD0EA4C35F01}"/>
                    </a:ext>
                  </a:extLst>
                </p:cNvPr>
                <p:cNvSpPr txBox="1"/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𝐿</m:t>
                        </m:r>
                        <m:d>
                          <m:d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sub>
                            </m:sSub>
                          </m:e>
                        </m:d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1600" i="1" smtClean="0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altLang="zh-CN" sz="1600" i="1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1600" i="1"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1600" b="0" i="1" smtClean="0"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1600" i="1"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𝑆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𝑇</m:t>
                            </m:r>
                            <m:d>
                              <m:d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kumimoji="0" lang="en-US" altLang="zh-CN" sz="16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nary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2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2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2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)=</m:t>
                        </m:r>
                        <m:f>
                          <m:f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sSup>
                                  <m:sSupPr>
                                    <m:ctrlP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sSup>
                          <m:sSup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kumimoji="0" lang="en-US" altLang="zh-CN" sz="16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prstClr val="black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kumimoji="0" lang="en-US" altLang="zh-CN" sz="16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prstClr val="black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kumimoji="0" lang="en-US" altLang="zh-CN" sz="16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prstClr val="black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</a:rPr>
                                              <m:t>𝑃</m:t>
                                            </m:r>
                                          </m:e>
                                          <m:sub>
                                            <m:r>
                                              <a:rPr kumimoji="0" lang="en-US" altLang="zh-CN" sz="1600" b="0" i="1" u="none" strike="noStrike" kern="1200" cap="none" spc="0" normalizeH="0" baseline="0" noProof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prstClr val="black"/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kumimoji="0" lang="en-US" altLang="zh-CN" sz="16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prstClr val="black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kumimoji="0" lang="en-US" altLang="zh-CN" sz="16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prstClr val="black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sup>
                        </m:sSup>
                      </m:oMath>
                    </m:oMathPara>
                  </a14:m>
                  <a:endParaRPr lang="zh-CN" altLang="en-US" sz="1600" dirty="0"/>
                </a:p>
              </p:txBody>
            </p:sp>
          </mc:Choice>
          <mc:Fallback xmlns="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F6B4136A-3C9D-720E-5329-DD0EA4C35F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30542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Zhang,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Qiang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et al. "Differentiable point-based radiance fields for efficient view synthesis." </a:t>
            </a:r>
            <a:r>
              <a:rPr lang="en-US" altLang="zh-CN" sz="1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SIGGRAPH Asia 2022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Conference Papers. 2022.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AFFCC8-7212-F184-ADD1-18C40448F5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271" y="1331433"/>
            <a:ext cx="10585450" cy="3592076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8C218D00-EFFA-CD4B-484F-C6B6705B1939}"/>
              </a:ext>
            </a:extLst>
          </p:cNvPr>
          <p:cNvGrpSpPr/>
          <p:nvPr/>
        </p:nvGrpSpPr>
        <p:grpSpPr>
          <a:xfrm>
            <a:off x="8483579" y="4967486"/>
            <a:ext cx="2408975" cy="1073180"/>
            <a:chOff x="9338773" y="4941857"/>
            <a:chExt cx="2408975" cy="107318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1262B03-A4AD-389F-17CA-DB59B441ADD0}"/>
                </a:ext>
              </a:extLst>
            </p:cNvPr>
            <p:cNvSpPr/>
            <p:nvPr/>
          </p:nvSpPr>
          <p:spPr>
            <a:xfrm>
              <a:off x="9338773" y="4941857"/>
              <a:ext cx="2408975" cy="107318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3EBD196-D46B-6539-60E3-6A1782EDF1B4}"/>
                </a:ext>
              </a:extLst>
            </p:cNvPr>
            <p:cNvSpPr/>
            <p:nvPr/>
          </p:nvSpPr>
          <p:spPr>
            <a:xfrm rot="854719" flipV="1">
              <a:off x="10262580" y="5067095"/>
              <a:ext cx="439149" cy="416548"/>
            </a:xfrm>
            <a:prstGeom prst="ellipse">
              <a:avLst/>
            </a:prstGeom>
            <a:gradFill flip="none" rotWithShape="1">
              <a:gsLst>
                <a:gs pos="5000">
                  <a:schemeClr val="accent6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1EEB2470-CAE0-C86C-6C38-7F476B1BF9F3}"/>
                </a:ext>
              </a:extLst>
            </p:cNvPr>
            <p:cNvSpPr/>
            <p:nvPr/>
          </p:nvSpPr>
          <p:spPr>
            <a:xfrm rot="854719" flipV="1">
              <a:off x="10397017" y="5253634"/>
              <a:ext cx="391709" cy="371550"/>
            </a:xfrm>
            <a:prstGeom prst="ellipse">
              <a:avLst/>
            </a:prstGeom>
            <a:gradFill flip="none" rotWithShape="1">
              <a:gsLst>
                <a:gs pos="5000">
                  <a:schemeClr val="accent4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768200-11C2-043D-1CA6-2914350225D0}"/>
                </a:ext>
              </a:extLst>
            </p:cNvPr>
            <p:cNvSpPr/>
            <p:nvPr/>
          </p:nvSpPr>
          <p:spPr>
            <a:xfrm rot="854719" flipV="1">
              <a:off x="10150491" y="5256002"/>
              <a:ext cx="497809" cy="472189"/>
            </a:xfrm>
            <a:prstGeom prst="ellipse">
              <a:avLst/>
            </a:prstGeom>
            <a:gradFill flip="none" rotWithShape="1">
              <a:gsLst>
                <a:gs pos="5000">
                  <a:schemeClr val="accent2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B8318F4E-6D43-EAB2-2D9B-55CAB6CCA083}"/>
                </a:ext>
              </a:extLst>
            </p:cNvPr>
            <p:cNvSpPr/>
            <p:nvPr/>
          </p:nvSpPr>
          <p:spPr>
            <a:xfrm rot="854719" flipV="1">
              <a:off x="10357138" y="5449541"/>
              <a:ext cx="377004" cy="357601"/>
            </a:xfrm>
            <a:prstGeom prst="ellipse">
              <a:avLst/>
            </a:prstGeom>
            <a:gradFill flip="none" rotWithShape="1">
              <a:gsLst>
                <a:gs pos="5000">
                  <a:srgbClr val="FE6F5F"/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520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656AF62-0F63-4528-C26C-61A67CCD0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63" y="2340097"/>
            <a:ext cx="7152087" cy="258533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44040C8-CDFF-05EC-FF82-E58B58F33A62}"/>
              </a:ext>
            </a:extLst>
          </p:cNvPr>
          <p:cNvSpPr txBox="1"/>
          <p:nvPr/>
        </p:nvSpPr>
        <p:spPr>
          <a:xfrm>
            <a:off x="372664" y="776288"/>
            <a:ext cx="771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Point-Based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Radiance Fields via </a:t>
            </a:r>
            <a:r>
              <a:rPr lang="en-US" altLang="zh-CN" b="1" dirty="0"/>
              <a:t>Differentiable </a:t>
            </a:r>
            <a:r>
              <a:rPr lang="en-US" altLang="zh-C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Splat</a:t>
            </a:r>
            <a:r>
              <a:rPr lang="en-US" altLang="zh-CN" b="1" dirty="0"/>
              <a:t> Rendering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CFFDF1-016A-2EBC-8ACA-D9CFC2B71F5A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Zhang,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Qiang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et al. "Differentiable point-based radiance fields for efficient view synthesis." </a:t>
            </a:r>
            <a:r>
              <a:rPr lang="en-US" altLang="zh-CN" sz="1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SIGGRAPH Asia 2022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Conference Papers. 2022.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1DFC4AF-050A-92CD-0AD5-D63246046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128" y="1059592"/>
            <a:ext cx="3669222" cy="50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032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12EA535-F8E1-BA16-5EEC-6296E2EB7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143" y="2503952"/>
            <a:ext cx="6885714" cy="923810"/>
          </a:xfrm>
          <a:prstGeom prst="rect">
            <a:avLst/>
          </a:prstGeom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F3B4F8AB-EE96-E03D-BF2D-5B3337E9F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06950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Bernhard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Kerbl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*, Georgios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Kopanas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*, Thomas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Leimkühler</a:t>
            </a:r>
            <a:r>
              <a:rPr lang="en-US" altLang="zh-CN" sz="1600" b="0" i="0" dirty="0">
                <a:solidFill>
                  <a:srgbClr val="24292F"/>
                </a:solidFill>
                <a:effectLst/>
                <a:latin typeface="-apple-system"/>
              </a:rPr>
              <a:t>, George </a:t>
            </a:r>
            <a:r>
              <a:rPr lang="en-US" altLang="zh-CN" sz="1600" b="0" i="0" dirty="0" err="1">
                <a:solidFill>
                  <a:srgbClr val="24292F"/>
                </a:solidFill>
                <a:effectLst/>
                <a:latin typeface="-apple-system"/>
              </a:rPr>
              <a:t>Drettakis</a:t>
            </a:r>
            <a:endParaRPr lang="en-US" altLang="zh-CN" sz="16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1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Inria      </a:t>
            </a:r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2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Université Côte d'Azur      </a:t>
            </a:r>
            <a:r>
              <a:rPr lang="fr-FR" altLang="zh-CN" sz="1600" b="0" i="0" baseline="30000" dirty="0">
                <a:solidFill>
                  <a:srgbClr val="4A4A4A"/>
                </a:solidFill>
                <a:effectLst/>
                <a:latin typeface="Jost"/>
              </a:rPr>
              <a:t>3</a:t>
            </a:r>
            <a:r>
              <a:rPr lang="fr-FR" altLang="zh-CN" sz="1600" b="0" i="0" dirty="0">
                <a:solidFill>
                  <a:srgbClr val="4A4A4A"/>
                </a:solidFill>
                <a:effectLst/>
                <a:latin typeface="Jost"/>
              </a:rPr>
              <a:t>MPI Informatik</a:t>
            </a:r>
            <a:endParaRPr lang="zh-CN" altLang="en-US" sz="20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E7A1AD1-2A21-DD3B-5424-5581D8BC7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74649"/>
            <a:ext cx="9144000" cy="1185863"/>
          </a:xfrm>
        </p:spPr>
        <p:txBody>
          <a:bodyPr>
            <a:normAutofit fontScale="90000"/>
          </a:bodyPr>
          <a:lstStyle/>
          <a:p>
            <a:br>
              <a:rPr lang="en-US" altLang="zh-CN" sz="3600" b="1" dirty="0"/>
            </a:br>
            <a:r>
              <a:rPr lang="en-US" altLang="zh-CN" sz="3600" b="1" dirty="0">
                <a:solidFill>
                  <a:schemeClr val="accent2">
                    <a:lumMod val="75000"/>
                  </a:schemeClr>
                </a:solidFill>
              </a:rPr>
              <a:t>3D Gaussian Splatting</a:t>
            </a:r>
            <a:br>
              <a:rPr lang="en-US" altLang="zh-CN" sz="36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altLang="zh-CN" sz="3600" b="1" dirty="0">
                <a:solidFill>
                  <a:schemeClr val="bg1">
                    <a:lumMod val="65000"/>
                  </a:schemeClr>
                </a:solidFill>
              </a:rPr>
              <a:t>for 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</a:rPr>
              <a:t>Real-Time</a:t>
            </a:r>
            <a:r>
              <a:rPr lang="en-US" altLang="zh-CN" sz="3600" b="1" dirty="0">
                <a:solidFill>
                  <a:schemeClr val="bg1">
                    <a:lumMod val="65000"/>
                  </a:schemeClr>
                </a:solidFill>
              </a:rPr>
              <a:t> Radiance Field Rendering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2FCC3A-3EE9-C61C-024D-58C4BDCCB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80688"/>
            <a:ext cx="12192000" cy="28045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4BDBCEF-F269-9733-69F7-C50CF3108BB5}"/>
              </a:ext>
            </a:extLst>
          </p:cNvPr>
          <p:cNvSpPr txBox="1"/>
          <p:nvPr/>
        </p:nvSpPr>
        <p:spPr>
          <a:xfrm>
            <a:off x="372663" y="68873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2491C75-D017-58D2-2D1A-6C64C9B33E53}"/>
              </a:ext>
            </a:extLst>
          </p:cNvPr>
          <p:cNvSpPr txBox="1"/>
          <p:nvPr/>
        </p:nvSpPr>
        <p:spPr>
          <a:xfrm>
            <a:off x="4251325" y="1552965"/>
            <a:ext cx="368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FE6F5F"/>
                </a:solidFill>
              </a:rPr>
              <a:t>SIGGRAPH 2023 Best Paper</a:t>
            </a:r>
            <a:endParaRPr lang="zh-CN" altLang="en-US" b="1" dirty="0">
              <a:solidFill>
                <a:srgbClr val="FE6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922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stump">
            <a:hlinkClick r:id="" action="ppaction://media"/>
            <a:extLst>
              <a:ext uri="{FF2B5EF4-FFF2-40B4-BE49-F238E27FC236}">
                <a16:creationId xmlns:a16="http://schemas.microsoft.com/office/drawing/2014/main" id="{2A171FE3-2737-CCF4-96EC-E373F5951D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124" y="780264"/>
            <a:ext cx="9901752" cy="556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8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layroom">
            <a:hlinkClick r:id="" action="ppaction://media"/>
            <a:extLst>
              <a:ext uri="{FF2B5EF4-FFF2-40B4-BE49-F238E27FC236}">
                <a16:creationId xmlns:a16="http://schemas.microsoft.com/office/drawing/2014/main" id="{1D0277BE-BA06-38CB-FFA6-C94E477EC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123" y="772312"/>
            <a:ext cx="9901753" cy="556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garden">
            <a:hlinkClick r:id="" action="ppaction://media"/>
            <a:extLst>
              <a:ext uri="{FF2B5EF4-FFF2-40B4-BE49-F238E27FC236}">
                <a16:creationId xmlns:a16="http://schemas.microsoft.com/office/drawing/2014/main" id="{A8EFF9D5-AB18-2533-A3C2-833943454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1585" y="780264"/>
            <a:ext cx="9908823" cy="557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99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3DC97A2-C2BF-123A-B908-B23D1465F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40" y="2131219"/>
            <a:ext cx="5436559" cy="305666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6FA4499-5873-03D4-E430-904097AFB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57230"/>
            <a:ext cx="5614359" cy="315662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70505309-8C88-5EEC-F553-3953E0FF8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5211" y="3563144"/>
            <a:ext cx="4935935" cy="275407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From Internet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552005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383F4505-B47D-2A56-8E43-9EA06AA7F9DE}"/>
              </a:ext>
            </a:extLst>
          </p:cNvPr>
          <p:cNvSpPr txBox="1"/>
          <p:nvPr/>
        </p:nvSpPr>
        <p:spPr>
          <a:xfrm>
            <a:off x="372663" y="6081712"/>
            <a:ext cx="6110687" cy="253916"/>
          </a:xfrm>
          <a:prstGeom prst="rect">
            <a:avLst/>
          </a:prstGeom>
          <a:solidFill>
            <a:srgbClr val="FCD2D2"/>
          </a:solidFill>
        </p:spPr>
        <p:txBody>
          <a:bodyPr wrap="square" rtlCol="0">
            <a:spAutoFit/>
          </a:bodyPr>
          <a:lstStyle/>
          <a:p>
            <a:r>
              <a:rPr lang="en-US" altLang="zh-CN" sz="1050" b="1" dirty="0"/>
              <a:t>Note.</a:t>
            </a:r>
            <a:r>
              <a:rPr lang="zh-CN" altLang="en-US" sz="1050" b="1" dirty="0"/>
              <a:t> </a:t>
            </a:r>
            <a:r>
              <a:rPr lang="en-US" altLang="zh-CN" sz="1050" b="1" i="1" dirty="0"/>
              <a:t>3DGS</a:t>
            </a:r>
            <a:r>
              <a:rPr lang="en-US" altLang="zh-CN" sz="1050" i="1" dirty="0"/>
              <a:t> does not cite this </a:t>
            </a:r>
            <a:r>
              <a:rPr lang="en-US" altLang="zh-CN" sz="1050" b="1" i="1" dirty="0"/>
              <a:t>Gauss Point-based work</a:t>
            </a:r>
            <a:r>
              <a:rPr lang="en-US" altLang="zh-CN" sz="1050" i="1" dirty="0"/>
              <a:t> from 2022 Sig Asia at all.</a:t>
            </a:r>
            <a:endParaRPr lang="zh-CN" altLang="en-US" sz="1050" i="1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30542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Pipeline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99CB6E-F111-FC3C-3F72-4F9ACC23B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59289"/>
            <a:ext cx="11277600" cy="24200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939758D-9DA7-3E3F-FB02-6940DC2C2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8357" y="907514"/>
            <a:ext cx="2446744" cy="1758323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FF8207B6-6D26-4D22-95F9-5968EB36D533}"/>
              </a:ext>
            </a:extLst>
          </p:cNvPr>
          <p:cNvSpPr/>
          <p:nvPr/>
        </p:nvSpPr>
        <p:spPr>
          <a:xfrm>
            <a:off x="9055100" y="907514"/>
            <a:ext cx="2608434" cy="1810286"/>
          </a:xfrm>
          <a:prstGeom prst="roundRect">
            <a:avLst>
              <a:gd name="adj" fmla="val 6845"/>
            </a:avLst>
          </a:prstGeom>
          <a:noFill/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5D5C1A-D7C1-8A51-C7D6-C8887A19AD09}"/>
              </a:ext>
            </a:extLst>
          </p:cNvPr>
          <p:cNvSpPr/>
          <p:nvPr/>
        </p:nvSpPr>
        <p:spPr>
          <a:xfrm>
            <a:off x="6286014" y="5039585"/>
            <a:ext cx="1380261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Projection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2A8D219-4AC1-489A-B29F-CE38E96967D2}"/>
              </a:ext>
            </a:extLst>
          </p:cNvPr>
          <p:cNvSpPr/>
          <p:nvPr/>
        </p:nvSpPr>
        <p:spPr>
          <a:xfrm>
            <a:off x="8126174" y="5038130"/>
            <a:ext cx="1380261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Tile-Based</a:t>
            </a:r>
          </a:p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Renderer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23FB2CF-39ED-67AD-4BF2-B83223B1B4B3}"/>
              </a:ext>
            </a:extLst>
          </p:cNvPr>
          <p:cNvSpPr/>
          <p:nvPr/>
        </p:nvSpPr>
        <p:spPr>
          <a:xfrm>
            <a:off x="5962650" y="4508909"/>
            <a:ext cx="3867150" cy="1270536"/>
          </a:xfrm>
          <a:prstGeom prst="roundRect">
            <a:avLst>
              <a:gd name="adj" fmla="val 6829"/>
            </a:avLst>
          </a:prstGeom>
          <a:noFill/>
          <a:ln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560CA26-62E1-671C-0999-58EAC8C0BE3D}"/>
              </a:ext>
            </a:extLst>
          </p:cNvPr>
          <p:cNvCxnSpPr>
            <a:cxnSpLocks/>
          </p:cNvCxnSpPr>
          <p:nvPr/>
        </p:nvCxnSpPr>
        <p:spPr>
          <a:xfrm flipH="1">
            <a:off x="457200" y="4193789"/>
            <a:ext cx="11277600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E1D52703-F149-3265-BF93-35CE7D444601}"/>
              </a:ext>
            </a:extLst>
          </p:cNvPr>
          <p:cNvSpPr/>
          <p:nvPr/>
        </p:nvSpPr>
        <p:spPr>
          <a:xfrm>
            <a:off x="3754034" y="5031164"/>
            <a:ext cx="1869236" cy="8611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Spare Gaussian </a:t>
            </a:r>
          </a:p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Point Cloud</a:t>
            </a:r>
          </a:p>
          <a:p>
            <a:pPr algn="ctr"/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BF6D1E1-384F-EE03-4112-4DB271EBB986}"/>
              </a:ext>
            </a:extLst>
          </p:cNvPr>
          <p:cNvSpPr/>
          <p:nvPr/>
        </p:nvSpPr>
        <p:spPr>
          <a:xfrm>
            <a:off x="3754033" y="4347293"/>
            <a:ext cx="1869237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 Movement Sequence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C4E3FF1-062D-6678-6184-470D94E0E2DF}"/>
                  </a:ext>
                </a:extLst>
              </p:cNvPr>
              <p:cNvSpPr txBox="1"/>
              <p:nvPr/>
            </p:nvSpPr>
            <p:spPr>
              <a:xfrm>
                <a:off x="3506178" y="5556892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rgbClr val="FE6F5F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rgbClr val="FE6F5F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rgbClr val="FE6F5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rgbClr val="FE6F5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C4E3FF1-062D-6678-6184-470D94E0E2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6178" y="5556892"/>
                <a:ext cx="2364946" cy="276999"/>
              </a:xfrm>
              <a:prstGeom prst="rect">
                <a:avLst/>
              </a:prstGeom>
              <a:blipFill>
                <a:blip r:embed="rId5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4D5AE423-0693-BB8B-85AD-1EFF5D4ECDF3}"/>
              </a:ext>
            </a:extLst>
          </p:cNvPr>
          <p:cNvSpPr txBox="1"/>
          <p:nvPr/>
        </p:nvSpPr>
        <p:spPr>
          <a:xfrm>
            <a:off x="6137321" y="4558484"/>
            <a:ext cx="3517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Render Pipeline</a:t>
            </a:r>
          </a:p>
        </p:txBody>
      </p:sp>
      <p:sp>
        <p:nvSpPr>
          <p:cNvPr id="21" name="箭头: 下 20">
            <a:extLst>
              <a:ext uri="{FF2B5EF4-FFF2-40B4-BE49-F238E27FC236}">
                <a16:creationId xmlns:a16="http://schemas.microsoft.com/office/drawing/2014/main" id="{8BD239B4-6938-F4B0-D63A-02C6DC0E3344}"/>
              </a:ext>
            </a:extLst>
          </p:cNvPr>
          <p:cNvSpPr/>
          <p:nvPr/>
        </p:nvSpPr>
        <p:spPr>
          <a:xfrm rot="16200000">
            <a:off x="5851624" y="5140364"/>
            <a:ext cx="236823" cy="519451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箭头: 下 21">
            <a:extLst>
              <a:ext uri="{FF2B5EF4-FFF2-40B4-BE49-F238E27FC236}">
                <a16:creationId xmlns:a16="http://schemas.microsoft.com/office/drawing/2014/main" id="{FF49672F-D3FA-4BA1-8ADE-AA1519C94540}"/>
              </a:ext>
            </a:extLst>
          </p:cNvPr>
          <p:cNvSpPr/>
          <p:nvPr/>
        </p:nvSpPr>
        <p:spPr>
          <a:xfrm rot="16200000">
            <a:off x="7775423" y="5226913"/>
            <a:ext cx="236823" cy="342612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箭头: 下 23">
            <a:extLst>
              <a:ext uri="{FF2B5EF4-FFF2-40B4-BE49-F238E27FC236}">
                <a16:creationId xmlns:a16="http://schemas.microsoft.com/office/drawing/2014/main" id="{BECB5DFD-12B4-7355-9387-B465BD08DFD3}"/>
              </a:ext>
            </a:extLst>
          </p:cNvPr>
          <p:cNvSpPr/>
          <p:nvPr/>
        </p:nvSpPr>
        <p:spPr>
          <a:xfrm rot="16200000">
            <a:off x="9693568" y="5164953"/>
            <a:ext cx="236823" cy="466532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3FFCA67D-7228-2467-10EB-CD3573372995}"/>
                  </a:ext>
                </a:extLst>
              </p:cNvPr>
              <p:cNvSpPr/>
              <p:nvPr/>
            </p:nvSpPr>
            <p:spPr>
              <a:xfrm>
                <a:off x="10153164" y="5210105"/>
                <a:ext cx="368391" cy="36839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1600" b="1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𝓛</m:t>
                      </m:r>
                    </m:oMath>
                  </m:oMathPara>
                </a14:m>
                <a:endParaRPr lang="zh-CN" altLang="en-US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3FFCA67D-7228-2467-10EB-CD35733729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53164" y="5210105"/>
                <a:ext cx="368391" cy="368391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箭头: 下 25">
            <a:extLst>
              <a:ext uri="{FF2B5EF4-FFF2-40B4-BE49-F238E27FC236}">
                <a16:creationId xmlns:a16="http://schemas.microsoft.com/office/drawing/2014/main" id="{C20469E2-12F9-AFF7-8ACC-538B3B2EDA5A}"/>
              </a:ext>
            </a:extLst>
          </p:cNvPr>
          <p:cNvSpPr/>
          <p:nvPr/>
        </p:nvSpPr>
        <p:spPr>
          <a:xfrm rot="5400000">
            <a:off x="10635479" y="5249581"/>
            <a:ext cx="236823" cy="2972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8B41426-F2EC-BE26-6F0D-7BB5ABE46210}"/>
              </a:ext>
            </a:extLst>
          </p:cNvPr>
          <p:cNvSpPr/>
          <p:nvPr/>
        </p:nvSpPr>
        <p:spPr>
          <a:xfrm>
            <a:off x="10979650" y="5187647"/>
            <a:ext cx="773629" cy="42114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Image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2D4BAAB-47DA-83D0-BD44-54151DDD906E}"/>
              </a:ext>
            </a:extLst>
          </p:cNvPr>
          <p:cNvGrpSpPr/>
          <p:nvPr/>
        </p:nvGrpSpPr>
        <p:grpSpPr>
          <a:xfrm>
            <a:off x="2071678" y="902318"/>
            <a:ext cx="6640863" cy="788871"/>
            <a:chOff x="2884133" y="5292841"/>
            <a:chExt cx="6640863" cy="788871"/>
          </a:xfrm>
        </p:grpSpPr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249B23D1-DBFE-1CF6-04A3-85EC738ED0B4}"/>
                </a:ext>
              </a:extLst>
            </p:cNvPr>
            <p:cNvSpPr/>
            <p:nvPr/>
          </p:nvSpPr>
          <p:spPr>
            <a:xfrm>
              <a:off x="2884134" y="5292841"/>
              <a:ext cx="6640862" cy="78325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文本框 29">
                  <a:extLst>
                    <a:ext uri="{FF2B5EF4-FFF2-40B4-BE49-F238E27FC236}">
                      <a16:creationId xmlns:a16="http://schemas.microsoft.com/office/drawing/2014/main" id="{B770135B-C2BA-49D5-FFB6-199269D04269}"/>
                    </a:ext>
                  </a:extLst>
                </p:cNvPr>
                <p:cNvSpPr txBox="1"/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𝐿</m:t>
                        </m:r>
                        <m:d>
                          <m:d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sub>
                            </m:sSub>
                          </m:e>
                        </m:d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𝑝𝑜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)</m:t>
                            </m:r>
                            <m:sSub>
                              <m:sSubPr>
                                <m:ctrlPr>
                                  <a:rPr lang="en-US" altLang="zh-CN" sz="1600" i="1" smtClean="0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altLang="zh-CN" sz="1600" i="1"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𝑆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𝑇</m:t>
                            </m:r>
                            <m:d>
                              <m:d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kumimoji="0" lang="en-US" altLang="zh-CN" sz="16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nary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75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)=</m:t>
                        </m:r>
                        <m:f>
                          <m:f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𝑤</m:t>
                            </m:r>
                          </m:den>
                        </m:f>
                        <m:sSup>
                          <m:sSup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sz="1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sSup>
                              <m:sSup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>
                                    <a:latin typeface="Cambria Math" panose="02040503050406030204" pitchFamily="18" charset="0"/>
                                  </a:rPr>
                                  <m:t>Σ</m:t>
                                </m:r>
                              </m:e>
                              <m:sup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zh-CN" altLang="en-US" sz="1600" dirty="0"/>
                </a:p>
              </p:txBody>
            </p:sp>
          </mc:Choice>
          <mc:Fallback xmlns="">
            <p:sp>
              <p:nvSpPr>
                <p:cNvPr id="30" name="文本框 29">
                  <a:extLst>
                    <a:ext uri="{FF2B5EF4-FFF2-40B4-BE49-F238E27FC236}">
                      <a16:creationId xmlns:a16="http://schemas.microsoft.com/office/drawing/2014/main" id="{B770135B-C2BA-49D5-FFB6-199269D042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821344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899CB6E-F111-FC3C-3F72-4F9ACC23B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37019"/>
            <a:ext cx="11277600" cy="242001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71AF15B6-AEDB-E6D7-1E80-615E026F05F5}"/>
              </a:ext>
            </a:extLst>
          </p:cNvPr>
          <p:cNvSpPr txBox="1"/>
          <p:nvPr/>
        </p:nvSpPr>
        <p:spPr>
          <a:xfrm>
            <a:off x="372663" y="6081712"/>
            <a:ext cx="6110687" cy="253916"/>
          </a:xfrm>
          <a:prstGeom prst="rect">
            <a:avLst/>
          </a:prstGeom>
          <a:solidFill>
            <a:srgbClr val="FCD2D2"/>
          </a:solidFill>
        </p:spPr>
        <p:txBody>
          <a:bodyPr wrap="square" rtlCol="0">
            <a:spAutoFit/>
          </a:bodyPr>
          <a:lstStyle/>
          <a:p>
            <a:r>
              <a:rPr lang="en-US" altLang="zh-CN" sz="1050" b="1" dirty="0"/>
              <a:t>Note.</a:t>
            </a:r>
            <a:r>
              <a:rPr lang="zh-CN" altLang="en-US" sz="1050" b="1" dirty="0"/>
              <a:t> </a:t>
            </a:r>
            <a:r>
              <a:rPr lang="en-US" altLang="zh-CN" sz="1050" b="1" i="1" dirty="0"/>
              <a:t>3DGS</a:t>
            </a:r>
            <a:r>
              <a:rPr lang="en-US" altLang="zh-CN" sz="1050" i="1" dirty="0"/>
              <a:t> does not cite this </a:t>
            </a:r>
            <a:r>
              <a:rPr lang="en-US" altLang="zh-CN" sz="1050" b="1" i="1" dirty="0"/>
              <a:t>Gauss Point-based work</a:t>
            </a:r>
            <a:r>
              <a:rPr lang="en-US" altLang="zh-CN" sz="1050" i="1" dirty="0"/>
              <a:t> from 2022 Sig Asia at all.</a:t>
            </a:r>
            <a:endParaRPr lang="zh-CN" altLang="en-US" sz="1050" i="1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30542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E83484C-8848-B3DE-F88E-11E952C33055}"/>
              </a:ext>
            </a:extLst>
          </p:cNvPr>
          <p:cNvSpPr/>
          <p:nvPr/>
        </p:nvSpPr>
        <p:spPr>
          <a:xfrm>
            <a:off x="618371" y="2957038"/>
            <a:ext cx="2848455" cy="2956958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261298E-7EEC-6387-DE10-DA70AC8125E0}"/>
              </a:ext>
            </a:extLst>
          </p:cNvPr>
          <p:cNvSpPr/>
          <p:nvPr/>
        </p:nvSpPr>
        <p:spPr>
          <a:xfrm>
            <a:off x="8725176" y="2957037"/>
            <a:ext cx="2848455" cy="2956958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  <a:prstDash val="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5F0E80-89CA-1EF8-24E8-A24CBFB91E9D}"/>
              </a:ext>
            </a:extLst>
          </p:cNvPr>
          <p:cNvSpPr txBox="1"/>
          <p:nvPr/>
        </p:nvSpPr>
        <p:spPr>
          <a:xfrm>
            <a:off x="8725175" y="3216844"/>
            <a:ext cx="2848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Fast Tile-Based Differentiable Rendering</a:t>
            </a:r>
            <a:endParaRPr lang="zh-CN" altLang="en-US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EC15C5-F36A-2B29-BFE2-2F7E15013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029" y="3930290"/>
            <a:ext cx="2446744" cy="175832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A8E0347-8217-84F6-9513-FB013886E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653" y="4073303"/>
            <a:ext cx="2079890" cy="179131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3AC0ADE-5187-0B17-9711-302CCC6680D8}"/>
              </a:ext>
            </a:extLst>
          </p:cNvPr>
          <p:cNvSpPr txBox="1"/>
          <p:nvPr/>
        </p:nvSpPr>
        <p:spPr>
          <a:xfrm>
            <a:off x="618368" y="3158972"/>
            <a:ext cx="2848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 efficient scheme </a:t>
            </a:r>
          </a:p>
          <a:p>
            <a:pPr algn="ctr"/>
            <a:r>
              <a:rPr lang="en-US" altLang="zh-CN" b="1" dirty="0"/>
              <a:t>for initializing </a:t>
            </a:r>
            <a:r>
              <a:rPr lang="en-US" altLang="zh-CN" b="1" u="sng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Gaussian</a:t>
            </a:r>
            <a:r>
              <a:rPr lang="en-US" altLang="zh-CN" b="1" dirty="0"/>
              <a:t> positions and </a:t>
            </a:r>
            <a:r>
              <a:rPr lang="en-US" altLang="zh-CN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Camera</a:t>
            </a:r>
            <a:endParaRPr lang="zh-CN" altLang="en-US" b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98D26420-15D4-3364-24E0-87D09F173939}"/>
              </a:ext>
            </a:extLst>
          </p:cNvPr>
          <p:cNvSpPr/>
          <p:nvPr/>
        </p:nvSpPr>
        <p:spPr>
          <a:xfrm>
            <a:off x="3627993" y="2957037"/>
            <a:ext cx="2364946" cy="1369734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8C09C5-44B0-163F-4EE0-F21A459772CD}"/>
              </a:ext>
            </a:extLst>
          </p:cNvPr>
          <p:cNvSpPr txBox="1"/>
          <p:nvPr/>
        </p:nvSpPr>
        <p:spPr>
          <a:xfrm>
            <a:off x="3766685" y="3127251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Anisotropic</a:t>
            </a:r>
          </a:p>
          <a:p>
            <a:pPr algn="ctr"/>
            <a:r>
              <a:rPr lang="en-US" altLang="zh-CN" b="1" dirty="0"/>
              <a:t>3D Gaussians</a:t>
            </a:r>
            <a:endParaRPr lang="zh-CN" altLang="en-US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E0F50C-58A2-90A4-FA77-9CCE6A8A9257}"/>
              </a:ext>
            </a:extLst>
          </p:cNvPr>
          <p:cNvSpPr txBox="1"/>
          <p:nvPr/>
        </p:nvSpPr>
        <p:spPr>
          <a:xfrm>
            <a:off x="3627993" y="3720158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project a Gaussian Ball as a tile on screen?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23D6CAF-E921-541A-5AFE-FBB9794A34C6}"/>
              </a:ext>
            </a:extLst>
          </p:cNvPr>
          <p:cNvSpPr/>
          <p:nvPr/>
        </p:nvSpPr>
        <p:spPr>
          <a:xfrm>
            <a:off x="3627993" y="4466744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FD9F83C-866C-F94B-2BE1-51118868DE22}"/>
              </a:ext>
            </a:extLst>
          </p:cNvPr>
          <p:cNvSpPr txBox="1"/>
          <p:nvPr/>
        </p:nvSpPr>
        <p:spPr>
          <a:xfrm>
            <a:off x="3766685" y="4666606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Optimization</a:t>
            </a:r>
            <a:endParaRPr lang="zh-CN" altLang="en-US" b="1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2142CBD-3C39-7683-D462-35C633D29F10}"/>
              </a:ext>
            </a:extLst>
          </p:cNvPr>
          <p:cNvSpPr txBox="1"/>
          <p:nvPr/>
        </p:nvSpPr>
        <p:spPr>
          <a:xfrm>
            <a:off x="3627993" y="5009527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AA6F0351-05B1-70D1-5BBE-FDC81C86B473}"/>
                  </a:ext>
                </a:extLst>
              </p:cNvPr>
              <p:cNvSpPr txBox="1"/>
              <p:nvPr/>
            </p:nvSpPr>
            <p:spPr>
              <a:xfrm>
                <a:off x="3627992" y="5400066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AA6F0351-05B1-70D1-5BBE-FDC81C86B4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992" y="5400066"/>
                <a:ext cx="2364946" cy="276999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39FAE59-4F19-A6EB-C086-3A504F9702B9}"/>
              </a:ext>
            </a:extLst>
          </p:cNvPr>
          <p:cNvSpPr/>
          <p:nvPr/>
        </p:nvSpPr>
        <p:spPr>
          <a:xfrm>
            <a:off x="6199060" y="2957037"/>
            <a:ext cx="2364946" cy="2956958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10E1632-D03D-50FB-072B-E677E49F131E}"/>
              </a:ext>
            </a:extLst>
          </p:cNvPr>
          <p:cNvSpPr txBox="1"/>
          <p:nvPr/>
        </p:nvSpPr>
        <p:spPr>
          <a:xfrm>
            <a:off x="6337752" y="3127251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Adaptive</a:t>
            </a:r>
          </a:p>
          <a:p>
            <a:pPr algn="ctr"/>
            <a:r>
              <a:rPr lang="en-US" altLang="zh-CN" b="1" dirty="0"/>
              <a:t>Density Control</a:t>
            </a:r>
            <a:endParaRPr lang="zh-CN" altLang="en-US" b="1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DB64E75-BA70-5019-4F60-AE10E7DEB836}"/>
              </a:ext>
            </a:extLst>
          </p:cNvPr>
          <p:cNvSpPr txBox="1"/>
          <p:nvPr/>
        </p:nvSpPr>
        <p:spPr>
          <a:xfrm>
            <a:off x="6199060" y="3720158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split Gaussians </a:t>
            </a:r>
          </a:p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fill sparse regions?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A0D1951E-ACE5-D6CD-9FD9-31E35EC106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5802" y="4300259"/>
            <a:ext cx="2231459" cy="128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26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18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Overview</a:t>
            </a:r>
            <a:endParaRPr lang="zh-CN" altLang="en-US" sz="28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3C3165-13F4-FBDD-BB4B-222218B2B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What is Volume Rendering? 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Volume Scattering 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</a:rPr>
              <a:t>(Simplified)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Radiance Field via Volume Rendering.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</a:rPr>
              <a:t>3D Gaussian Splatting.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Intro &amp; Pipeline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3D Representation via 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</a:rPr>
              <a:t>Guassian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Method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Results &amp; Ablations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i="1" strike="sngStrike" dirty="0">
                <a:solidFill>
                  <a:schemeClr val="accent2">
                    <a:lumMod val="50000"/>
                  </a:schemeClr>
                </a:solidFill>
              </a:rPr>
              <a:t>Existing Works</a:t>
            </a:r>
          </a:p>
        </p:txBody>
      </p:sp>
    </p:spTree>
    <p:extLst>
      <p:ext uri="{BB962C8B-B14F-4D97-AF65-F5344CB8AC3E}">
        <p14:creationId xmlns:p14="http://schemas.microsoft.com/office/powerpoint/2010/main" val="2274787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Why use Anisotropic</a:t>
            </a:r>
            <a:r>
              <a:rPr lang="zh-CN" altLang="en-US" b="1" dirty="0"/>
              <a:t> </a:t>
            </a:r>
            <a:r>
              <a:rPr lang="en-US" altLang="zh-CN" b="1" dirty="0"/>
              <a:t>Gaussian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868B026-7C43-65CD-C4FC-18468F35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5798" y="1624761"/>
            <a:ext cx="2137734" cy="22095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B6FDCEA-2EBC-FBB0-2C11-6827484A06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93" t="38959" r="3356" b="25039"/>
          <a:stretch/>
        </p:blipFill>
        <p:spPr>
          <a:xfrm>
            <a:off x="3397404" y="3972801"/>
            <a:ext cx="2446744" cy="2108989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0B8B8253-746A-A011-D85F-7BB1C695706A}"/>
              </a:ext>
            </a:extLst>
          </p:cNvPr>
          <p:cNvSpPr/>
          <p:nvPr/>
        </p:nvSpPr>
        <p:spPr>
          <a:xfrm>
            <a:off x="4170717" y="4451942"/>
            <a:ext cx="1550200" cy="823948"/>
          </a:xfrm>
          <a:prstGeom prst="roundRect">
            <a:avLst>
              <a:gd name="adj" fmla="val 3579"/>
            </a:avLst>
          </a:prstGeom>
          <a:noFill/>
          <a:ln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AFAC8CA-46A7-C901-8118-A5210D8297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93" t="38959" r="3356" b="25039"/>
          <a:stretch/>
        </p:blipFill>
        <p:spPr>
          <a:xfrm>
            <a:off x="5971871" y="3972801"/>
            <a:ext cx="2446744" cy="2108989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6905A7D-720E-CABC-F82A-0D1E13DEE56E}"/>
              </a:ext>
            </a:extLst>
          </p:cNvPr>
          <p:cNvSpPr/>
          <p:nvPr/>
        </p:nvSpPr>
        <p:spPr>
          <a:xfrm>
            <a:off x="6745184" y="4451942"/>
            <a:ext cx="1550200" cy="823948"/>
          </a:xfrm>
          <a:prstGeom prst="roundRect">
            <a:avLst>
              <a:gd name="adj" fmla="val 3579"/>
            </a:avLst>
          </a:prstGeom>
          <a:noFill/>
          <a:ln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441139C-6CCA-CD51-EE81-86A5DA6D4336}"/>
              </a:ext>
            </a:extLst>
          </p:cNvPr>
          <p:cNvSpPr/>
          <p:nvPr/>
        </p:nvSpPr>
        <p:spPr>
          <a:xfrm rot="19129117">
            <a:off x="7189842" y="4880408"/>
            <a:ext cx="836642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F498308A-776C-C685-F670-32A8E48CDFDA}"/>
              </a:ext>
            </a:extLst>
          </p:cNvPr>
          <p:cNvSpPr/>
          <p:nvPr/>
        </p:nvSpPr>
        <p:spPr>
          <a:xfrm rot="17451510" flipV="1">
            <a:off x="7301154" y="4693989"/>
            <a:ext cx="412169" cy="589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437E384F-FF63-020F-878C-E1F564638CE0}"/>
              </a:ext>
            </a:extLst>
          </p:cNvPr>
          <p:cNvSpPr/>
          <p:nvPr/>
        </p:nvSpPr>
        <p:spPr>
          <a:xfrm rot="16200000" flipV="1">
            <a:off x="6742845" y="4751850"/>
            <a:ext cx="435972" cy="1149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1F2D665-4541-6D4C-E62B-C3F77D82835D}"/>
              </a:ext>
            </a:extLst>
          </p:cNvPr>
          <p:cNvSpPr/>
          <p:nvPr/>
        </p:nvSpPr>
        <p:spPr>
          <a:xfrm rot="15209319" flipV="1">
            <a:off x="7907809" y="4647791"/>
            <a:ext cx="215973" cy="13659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D80793B-4D5C-7BA7-F631-8779EAD55393}"/>
              </a:ext>
            </a:extLst>
          </p:cNvPr>
          <p:cNvSpPr/>
          <p:nvPr/>
        </p:nvSpPr>
        <p:spPr>
          <a:xfrm rot="15796219" flipV="1">
            <a:off x="7957792" y="4861515"/>
            <a:ext cx="215973" cy="13659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CBF9427-6F60-E201-64AB-3BBD23DCC707}"/>
              </a:ext>
            </a:extLst>
          </p:cNvPr>
          <p:cNvSpPr/>
          <p:nvPr/>
        </p:nvSpPr>
        <p:spPr>
          <a:xfrm rot="15828898" flipV="1">
            <a:off x="7987344" y="5078763"/>
            <a:ext cx="215973" cy="13659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785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SfM</a:t>
            </a:r>
            <a:r>
              <a:rPr lang="en-US" altLang="zh-CN" b="1" dirty="0"/>
              <a:t>: Structure from Motion</a:t>
            </a:r>
            <a:endParaRPr lang="zh-CN" altLang="en-US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E83484C-8848-B3DE-F88E-11E952C33055}"/>
              </a:ext>
            </a:extLst>
          </p:cNvPr>
          <p:cNvSpPr/>
          <p:nvPr/>
        </p:nvSpPr>
        <p:spPr>
          <a:xfrm>
            <a:off x="677577" y="1899999"/>
            <a:ext cx="2848455" cy="2956958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AC0ADE-5187-0B17-9711-302CCC6680D8}"/>
              </a:ext>
            </a:extLst>
          </p:cNvPr>
          <p:cNvSpPr txBox="1"/>
          <p:nvPr/>
        </p:nvSpPr>
        <p:spPr>
          <a:xfrm>
            <a:off x="677574" y="2101933"/>
            <a:ext cx="2848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 efficient scheme </a:t>
            </a:r>
          </a:p>
          <a:p>
            <a:pPr algn="ctr"/>
            <a:r>
              <a:rPr lang="en-US" altLang="zh-CN" b="1" dirty="0"/>
              <a:t>for initializing </a:t>
            </a:r>
            <a:r>
              <a:rPr lang="en-US" altLang="zh-CN" b="1" u="sng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Gaussian</a:t>
            </a:r>
            <a:r>
              <a:rPr lang="en-US" altLang="zh-CN" b="1" dirty="0"/>
              <a:t> positions and </a:t>
            </a:r>
            <a:r>
              <a:rPr lang="en-US" altLang="zh-CN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Camera</a:t>
            </a:r>
            <a:endParaRPr lang="zh-CN" altLang="en-US" b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EF94193-1B98-C704-CF99-2C23B1EB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7" y="3276545"/>
            <a:ext cx="2730046" cy="1112386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5616A670-D62F-93EF-C0D5-3FEF77DF0E5A}"/>
              </a:ext>
            </a:extLst>
          </p:cNvPr>
          <p:cNvGrpSpPr/>
          <p:nvPr/>
        </p:nvGrpSpPr>
        <p:grpSpPr>
          <a:xfrm>
            <a:off x="4414118" y="3362650"/>
            <a:ext cx="1134775" cy="877280"/>
            <a:chOff x="4716725" y="2062558"/>
            <a:chExt cx="1134775" cy="877280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EF33F22-051A-9823-049A-DAED17B9F813}"/>
                </a:ext>
              </a:extLst>
            </p:cNvPr>
            <p:cNvSpPr/>
            <p:nvPr/>
          </p:nvSpPr>
          <p:spPr>
            <a:xfrm>
              <a:off x="4716725" y="2062558"/>
              <a:ext cx="874930" cy="5131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CCF68756-9698-BDB7-A497-A6D2DC8ED879}"/>
                </a:ext>
              </a:extLst>
            </p:cNvPr>
            <p:cNvSpPr/>
            <p:nvPr/>
          </p:nvSpPr>
          <p:spPr>
            <a:xfrm>
              <a:off x="4803340" y="2175332"/>
              <a:ext cx="874930" cy="5131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69EA894-60E3-79E2-22F5-9B96A215D64E}"/>
                </a:ext>
              </a:extLst>
            </p:cNvPr>
            <p:cNvSpPr/>
            <p:nvPr/>
          </p:nvSpPr>
          <p:spPr>
            <a:xfrm>
              <a:off x="4889955" y="2299380"/>
              <a:ext cx="874930" cy="5131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91914C6-6AE6-29D9-361C-74EF430527B4}"/>
                </a:ext>
              </a:extLst>
            </p:cNvPr>
            <p:cNvSpPr/>
            <p:nvPr/>
          </p:nvSpPr>
          <p:spPr>
            <a:xfrm>
              <a:off x="4976570" y="2426722"/>
              <a:ext cx="874930" cy="5131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16DD0FBF-F8B0-7FFE-C372-979765771D65}"/>
              </a:ext>
            </a:extLst>
          </p:cNvPr>
          <p:cNvSpPr txBox="1"/>
          <p:nvPr/>
        </p:nvSpPr>
        <p:spPr>
          <a:xfrm>
            <a:off x="4064364" y="4309238"/>
            <a:ext cx="192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Image Sequence</a:t>
            </a:r>
            <a:endParaRPr lang="zh-CN" altLang="en-US" b="1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BE645DA-F544-7F7A-E8CA-2B080410CB8F}"/>
              </a:ext>
            </a:extLst>
          </p:cNvPr>
          <p:cNvSpPr/>
          <p:nvPr/>
        </p:nvSpPr>
        <p:spPr>
          <a:xfrm>
            <a:off x="4434951" y="1798992"/>
            <a:ext cx="1027327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A7F0FBF-79AF-7E34-C685-8E42DC69FE5A}"/>
              </a:ext>
            </a:extLst>
          </p:cNvPr>
          <p:cNvSpPr txBox="1"/>
          <p:nvPr/>
        </p:nvSpPr>
        <p:spPr>
          <a:xfrm>
            <a:off x="3988166" y="2424961"/>
            <a:ext cx="192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err="1"/>
              <a:t>Vedio</a:t>
            </a:r>
            <a:endParaRPr lang="zh-CN" altLang="en-US" b="1" dirty="0"/>
          </a:p>
        </p:txBody>
      </p:sp>
      <p:sp>
        <p:nvSpPr>
          <p:cNvPr id="36" name="等腰三角形 35">
            <a:extLst>
              <a:ext uri="{FF2B5EF4-FFF2-40B4-BE49-F238E27FC236}">
                <a16:creationId xmlns:a16="http://schemas.microsoft.com/office/drawing/2014/main" id="{6F9A07E6-9BD0-60B8-0F7E-6B057CDE7204}"/>
              </a:ext>
            </a:extLst>
          </p:cNvPr>
          <p:cNvSpPr/>
          <p:nvPr/>
        </p:nvSpPr>
        <p:spPr>
          <a:xfrm rot="5400000">
            <a:off x="4834997" y="2018492"/>
            <a:ext cx="263136" cy="209131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715E6D7E-3D6F-073A-50C7-712F0FDE5F82}"/>
              </a:ext>
            </a:extLst>
          </p:cNvPr>
          <p:cNvSpPr/>
          <p:nvPr/>
        </p:nvSpPr>
        <p:spPr>
          <a:xfrm>
            <a:off x="4834308" y="2855512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箭头: 下 37">
            <a:extLst>
              <a:ext uri="{FF2B5EF4-FFF2-40B4-BE49-F238E27FC236}">
                <a16:creationId xmlns:a16="http://schemas.microsoft.com/office/drawing/2014/main" id="{2CFC978A-03AA-A793-D7AD-916C07FB0F59}"/>
              </a:ext>
            </a:extLst>
          </p:cNvPr>
          <p:cNvSpPr/>
          <p:nvPr/>
        </p:nvSpPr>
        <p:spPr>
          <a:xfrm rot="16200000">
            <a:off x="5893568" y="3671587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CE44DE5C-5FE8-A552-31D6-66340E4B7754}"/>
              </a:ext>
            </a:extLst>
          </p:cNvPr>
          <p:cNvSpPr/>
          <p:nvPr/>
        </p:nvSpPr>
        <p:spPr>
          <a:xfrm>
            <a:off x="6388739" y="3512509"/>
            <a:ext cx="1041193" cy="64045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SfM</a:t>
            </a:r>
            <a:endParaRPr lang="zh-CN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00E0E61F-98F9-D12C-6213-ABB57D771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081" y="2113683"/>
            <a:ext cx="3468889" cy="267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箭头: 下 39">
            <a:extLst>
              <a:ext uri="{FF2B5EF4-FFF2-40B4-BE49-F238E27FC236}">
                <a16:creationId xmlns:a16="http://schemas.microsoft.com/office/drawing/2014/main" id="{66F9056C-9AC1-32A9-D46A-FF0EE0F9A737}"/>
              </a:ext>
            </a:extLst>
          </p:cNvPr>
          <p:cNvSpPr/>
          <p:nvPr/>
        </p:nvSpPr>
        <p:spPr>
          <a:xfrm rot="16200000">
            <a:off x="7639595" y="3671847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97C3710-B25A-184E-8D83-4B9FA87BFA18}"/>
              </a:ext>
            </a:extLst>
          </p:cNvPr>
          <p:cNvSpPr/>
          <p:nvPr/>
        </p:nvSpPr>
        <p:spPr>
          <a:xfrm>
            <a:off x="8086081" y="4928304"/>
            <a:ext cx="1380261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Spare </a:t>
            </a:r>
          </a:p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Point Cloud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71592B6-127B-9F96-08D1-F627D833E3DD}"/>
              </a:ext>
            </a:extLst>
          </p:cNvPr>
          <p:cNvSpPr/>
          <p:nvPr/>
        </p:nvSpPr>
        <p:spPr>
          <a:xfrm>
            <a:off x="9685733" y="4928303"/>
            <a:ext cx="1869237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 Movement Sequence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833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/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About Projection and How to optimize </a:t>
                </a:r>
                <a14:m>
                  <m:oMath xmlns:m="http://schemas.openxmlformats.org/officeDocument/2006/math"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blipFill>
                <a:blip r:embed="rId3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圆角 3">
            <a:extLst>
              <a:ext uri="{FF2B5EF4-FFF2-40B4-BE49-F238E27FC236}">
                <a16:creationId xmlns:a16="http://schemas.microsoft.com/office/drawing/2014/main" id="{5B9C6378-42F9-916A-4475-85DE7A8EAA89}"/>
              </a:ext>
            </a:extLst>
          </p:cNvPr>
          <p:cNvSpPr/>
          <p:nvPr/>
        </p:nvSpPr>
        <p:spPr>
          <a:xfrm>
            <a:off x="582186" y="2878277"/>
            <a:ext cx="2364946" cy="1871340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3EDBC7-BD91-B6D1-7E30-4AFDACDDF60E}"/>
              </a:ext>
            </a:extLst>
          </p:cNvPr>
          <p:cNvSpPr txBox="1"/>
          <p:nvPr/>
        </p:nvSpPr>
        <p:spPr>
          <a:xfrm>
            <a:off x="720878" y="3048491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Anisotropic</a:t>
            </a:r>
          </a:p>
          <a:p>
            <a:pPr algn="ctr"/>
            <a:r>
              <a:rPr lang="en-US" altLang="zh-CN" b="1" dirty="0"/>
              <a:t>3D Gaussians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DEA96D-D061-BB3A-F470-004D78E61534}"/>
              </a:ext>
            </a:extLst>
          </p:cNvPr>
          <p:cNvSpPr txBox="1"/>
          <p:nvPr/>
        </p:nvSpPr>
        <p:spPr>
          <a:xfrm>
            <a:off x="582186" y="3641398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project a Gaussian Ball as a tile on screen?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868B026-7C43-65CD-C4FC-18468F351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8483" y="1355608"/>
            <a:ext cx="2137734" cy="220952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4260907-9E66-20D9-68EA-D4F91A057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8757" y="1366422"/>
            <a:ext cx="2446744" cy="1758323"/>
          </a:xfrm>
          <a:prstGeom prst="rect">
            <a:avLst/>
          </a:prstGeom>
        </p:spPr>
      </p:pic>
      <p:pic>
        <p:nvPicPr>
          <p:cNvPr id="24" name="Picture 2" descr=" ">
            <a:extLst>
              <a:ext uri="{FF2B5EF4-FFF2-40B4-BE49-F238E27FC236}">
                <a16:creationId xmlns:a16="http://schemas.microsoft.com/office/drawing/2014/main" id="{4EEA0C99-DB62-C465-E030-00B332444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8686" y="3559802"/>
            <a:ext cx="3468889" cy="267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1F27A85B-19D2-FAB0-4A1A-EE21B046787E}"/>
              </a:ext>
            </a:extLst>
          </p:cNvPr>
          <p:cNvSpPr/>
          <p:nvPr/>
        </p:nvSpPr>
        <p:spPr>
          <a:xfrm>
            <a:off x="7437118" y="4585318"/>
            <a:ext cx="1869237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 Movement Sequence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7E68097-5152-D44C-CA1C-59B1F39CE4F8}"/>
              </a:ext>
            </a:extLst>
          </p:cNvPr>
          <p:cNvSpPr txBox="1"/>
          <p:nvPr/>
        </p:nvSpPr>
        <p:spPr>
          <a:xfrm>
            <a:off x="582187" y="4049639"/>
            <a:ext cx="2364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u="sng" dirty="0"/>
              <a:t>For adaptive camera Movement </a:t>
            </a:r>
            <a:endParaRPr lang="zh-CN" altLang="en-US" b="1" u="sng" dirty="0"/>
          </a:p>
        </p:txBody>
      </p:sp>
    </p:spTree>
    <p:extLst>
      <p:ext uri="{BB962C8B-B14F-4D97-AF65-F5344CB8AC3E}">
        <p14:creationId xmlns:p14="http://schemas.microsoft.com/office/powerpoint/2010/main" val="1946420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>
            <a:extLst>
              <a:ext uri="{FF2B5EF4-FFF2-40B4-BE49-F238E27FC236}">
                <a16:creationId xmlns:a16="http://schemas.microsoft.com/office/drawing/2014/main" id="{504D4A66-7860-4363-5769-10ACE83E7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928" y="3653104"/>
            <a:ext cx="3029777" cy="235316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/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About Projection and How to optimize </a:t>
                </a:r>
                <a14:m>
                  <m:oMath xmlns:m="http://schemas.openxmlformats.org/officeDocument/2006/math"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blipFill>
                <a:blip r:embed="rId4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圆角 3">
            <a:extLst>
              <a:ext uri="{FF2B5EF4-FFF2-40B4-BE49-F238E27FC236}">
                <a16:creationId xmlns:a16="http://schemas.microsoft.com/office/drawing/2014/main" id="{5B9C6378-42F9-916A-4475-85DE7A8EAA89}"/>
              </a:ext>
            </a:extLst>
          </p:cNvPr>
          <p:cNvSpPr/>
          <p:nvPr/>
        </p:nvSpPr>
        <p:spPr>
          <a:xfrm>
            <a:off x="582186" y="2009745"/>
            <a:ext cx="2364946" cy="1369734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3EDBC7-BD91-B6D1-7E30-4AFDACDDF60E}"/>
              </a:ext>
            </a:extLst>
          </p:cNvPr>
          <p:cNvSpPr txBox="1"/>
          <p:nvPr/>
        </p:nvSpPr>
        <p:spPr>
          <a:xfrm>
            <a:off x="720878" y="2179959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Anisotropic</a:t>
            </a:r>
          </a:p>
          <a:p>
            <a:pPr algn="ctr"/>
            <a:r>
              <a:rPr lang="en-US" altLang="zh-CN" b="1" dirty="0"/>
              <a:t>3D Gaussians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DEA96D-D061-BB3A-F470-004D78E61534}"/>
              </a:ext>
            </a:extLst>
          </p:cNvPr>
          <p:cNvSpPr txBox="1"/>
          <p:nvPr/>
        </p:nvSpPr>
        <p:spPr>
          <a:xfrm>
            <a:off x="582186" y="2772866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project a Gaussian Ball as a tile on screen?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582186" y="3519452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720878" y="3719314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Optimization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582186" y="4062235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blipFill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>
            <a:extLst>
              <a:ext uri="{FF2B5EF4-FFF2-40B4-BE49-F238E27FC236}">
                <a16:creationId xmlns:a16="http://schemas.microsoft.com/office/drawing/2014/main" id="{C225CBF3-E61D-5405-24E7-B95B5C28387E}"/>
              </a:ext>
            </a:extLst>
          </p:cNvPr>
          <p:cNvSpPr/>
          <p:nvPr/>
        </p:nvSpPr>
        <p:spPr>
          <a:xfrm>
            <a:off x="4005750" y="2000038"/>
            <a:ext cx="1380261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Spare </a:t>
            </a:r>
          </a:p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Point Cloud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3174130-3AE1-6929-988A-7115A294E443}"/>
              </a:ext>
            </a:extLst>
          </p:cNvPr>
          <p:cNvSpPr/>
          <p:nvPr/>
        </p:nvSpPr>
        <p:spPr>
          <a:xfrm>
            <a:off x="6451858" y="1441113"/>
            <a:ext cx="1869237" cy="6239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 Movement Sequence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B5566411-8C5A-DE4B-833E-9F8A17247494}"/>
              </a:ext>
            </a:extLst>
          </p:cNvPr>
          <p:cNvSpPr/>
          <p:nvPr/>
        </p:nvSpPr>
        <p:spPr>
          <a:xfrm>
            <a:off x="4577468" y="2763627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34417E3-4DF3-0A76-40F4-47B6F9A35B71}"/>
                  </a:ext>
                </a:extLst>
              </p:cNvPr>
              <p:cNvSpPr txBox="1"/>
              <p:nvPr/>
            </p:nvSpPr>
            <p:spPr>
              <a:xfrm>
                <a:off x="3584949" y="3202941"/>
                <a:ext cx="2221860" cy="3693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𝒑𝒐𝒔</m:t>
                      </m:r>
                      <m:r>
                        <a:rPr lang="en-US" altLang="zh-CN" b="1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b="1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</m:oMath>
                  </m:oMathPara>
                </a14:m>
                <a:br>
                  <a:rPr lang="en-US" altLang="zh-CN" b="1" i="1" dirty="0">
                    <a:solidFill>
                      <a:schemeClr val="accent1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mbria Math" panose="02040503050406030204" pitchFamily="18" charset="0"/>
                  </a:rPr>
                </a:br>
                <a:endParaRPr lang="zh-CN" altLang="en-US" b="1" i="1" dirty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34417E3-4DF3-0A76-40F4-47B6F9A35B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4949" y="3202941"/>
                <a:ext cx="2221860" cy="369397"/>
              </a:xfrm>
              <a:prstGeom prst="rect">
                <a:avLst/>
              </a:prstGeom>
              <a:blipFill>
                <a:blip r:embed="rId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0905941-57F0-3C58-C72E-E8921BDB8336}"/>
                  </a:ext>
                </a:extLst>
              </p:cNvPr>
              <p:cNvSpPr txBox="1"/>
              <p:nvPr/>
            </p:nvSpPr>
            <p:spPr>
              <a:xfrm>
                <a:off x="3552057" y="3653104"/>
                <a:ext cx="228764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𝐼𝑑𝑒𝑛𝑡𝑖𝑡𝑦</m:t>
                      </m:r>
                    </m:oMath>
                  </m:oMathPara>
                </a14:m>
                <a:endParaRPr lang="zh-CN" altLang="en-US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0905941-57F0-3C58-C72E-E8921BDB8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057" y="3653104"/>
                <a:ext cx="2287644" cy="369332"/>
              </a:xfrm>
              <a:prstGeom prst="rect">
                <a:avLst/>
              </a:prstGeom>
              <a:blipFill>
                <a:blip r:embed="rId7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箭头: 下 24">
            <a:extLst>
              <a:ext uri="{FF2B5EF4-FFF2-40B4-BE49-F238E27FC236}">
                <a16:creationId xmlns:a16="http://schemas.microsoft.com/office/drawing/2014/main" id="{EA6AC1C9-AC08-E70D-143A-3C17C143729E}"/>
              </a:ext>
            </a:extLst>
          </p:cNvPr>
          <p:cNvSpPr/>
          <p:nvPr/>
        </p:nvSpPr>
        <p:spPr>
          <a:xfrm>
            <a:off x="4577468" y="4189428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711C1F76-EF37-7169-8EDB-B5F768F7F396}"/>
                  </a:ext>
                </a:extLst>
              </p:cNvPr>
              <p:cNvSpPr txBox="1"/>
              <p:nvPr/>
            </p:nvSpPr>
            <p:spPr>
              <a:xfrm>
                <a:off x="3654343" y="4725305"/>
                <a:ext cx="2083071" cy="4009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711C1F76-EF37-7169-8EDB-B5F768F7F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4343" y="4725305"/>
                <a:ext cx="2083071" cy="40094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3AF89FD-DB29-4F95-E37F-2D228CBCFE96}"/>
              </a:ext>
            </a:extLst>
          </p:cNvPr>
          <p:cNvCxnSpPr>
            <a:cxnSpLocks/>
          </p:cNvCxnSpPr>
          <p:nvPr/>
        </p:nvCxnSpPr>
        <p:spPr>
          <a:xfrm flipV="1">
            <a:off x="6086908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箭头: 下 47">
            <a:extLst>
              <a:ext uri="{FF2B5EF4-FFF2-40B4-BE49-F238E27FC236}">
                <a16:creationId xmlns:a16="http://schemas.microsoft.com/office/drawing/2014/main" id="{EA86213F-FF48-43BD-FA21-A232181534C4}"/>
              </a:ext>
            </a:extLst>
          </p:cNvPr>
          <p:cNvSpPr/>
          <p:nvPr/>
        </p:nvSpPr>
        <p:spPr>
          <a:xfrm rot="16200000">
            <a:off x="8514344" y="1581008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A340B4D-0E47-79CD-7FEB-59815D4A2F43}"/>
              </a:ext>
            </a:extLst>
          </p:cNvPr>
          <p:cNvSpPr/>
          <p:nvPr/>
        </p:nvSpPr>
        <p:spPr>
          <a:xfrm>
            <a:off x="9001642" y="1118351"/>
            <a:ext cx="2155354" cy="12942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2FCCC5A5-BDD2-00B5-5EF0-41A2F4BADF96}"/>
                  </a:ext>
                </a:extLst>
              </p:cNvPr>
              <p:cNvSpPr txBox="1"/>
              <p:nvPr/>
            </p:nvSpPr>
            <p:spPr>
              <a:xfrm>
                <a:off x="9060316" y="1594563"/>
                <a:ext cx="281768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altLang="zh-CN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𝑉𝑖𝑒𝑤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𝑇𝑟𝑎𝑛𝑠𝑓𝑜𝑟𝑚</m:t>
                      </m:r>
                    </m:oMath>
                  </m:oMathPara>
                </a14:m>
                <a:endParaRPr lang="zh-CN" altLang="en-US" sz="1600" i="1" dirty="0"/>
              </a:p>
            </p:txBody>
          </p:sp>
        </mc:Choice>
        <mc:Fallback xmlns=""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2FCCC5A5-BDD2-00B5-5EF0-41A2F4BADF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0316" y="1594563"/>
                <a:ext cx="2817688" cy="338554"/>
              </a:xfrm>
              <a:prstGeom prst="rect">
                <a:avLst/>
              </a:prstGeom>
              <a:blipFill>
                <a:blip r:embed="rId9"/>
                <a:stretch>
                  <a:fillRect b="-109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68E2D99F-25A9-30B8-4224-931DC8A1B8F5}"/>
                  </a:ext>
                </a:extLst>
              </p:cNvPr>
              <p:cNvSpPr txBox="1"/>
              <p:nvPr/>
            </p:nvSpPr>
            <p:spPr>
              <a:xfrm>
                <a:off x="9053737" y="1954222"/>
                <a:ext cx="272109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0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altLang="zh-CN" sz="1600" b="0" i="0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𝑃𝑟𝑜𝑗𝑒𝑐𝑡𝑖𝑜𝑛</m:t>
                      </m:r>
                    </m:oMath>
                  </m:oMathPara>
                </a14:m>
                <a:endParaRPr lang="zh-CN" altLang="en-US" sz="1600" i="1" dirty="0"/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68E2D99F-25A9-30B8-4224-931DC8A1B8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3737" y="1954222"/>
                <a:ext cx="2721099" cy="338554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文本框 53">
            <a:extLst>
              <a:ext uri="{FF2B5EF4-FFF2-40B4-BE49-F238E27FC236}">
                <a16:creationId xmlns:a16="http://schemas.microsoft.com/office/drawing/2014/main" id="{DFCC7F31-41EA-42E6-E37C-1346C3BAE031}"/>
              </a:ext>
            </a:extLst>
          </p:cNvPr>
          <p:cNvSpPr txBox="1"/>
          <p:nvPr/>
        </p:nvSpPr>
        <p:spPr>
          <a:xfrm>
            <a:off x="8695926" y="1171791"/>
            <a:ext cx="2766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 Matrix </a:t>
            </a:r>
            <a:endParaRPr lang="zh-CN" altLang="en-US" dirty="0"/>
          </a:p>
        </p:txBody>
      </p:sp>
      <p:grpSp>
        <p:nvGrpSpPr>
          <p:cNvPr id="1028" name="组合 1027">
            <a:extLst>
              <a:ext uri="{FF2B5EF4-FFF2-40B4-BE49-F238E27FC236}">
                <a16:creationId xmlns:a16="http://schemas.microsoft.com/office/drawing/2014/main" id="{96A89D71-63FB-B816-FDBA-2506AC04F61A}"/>
              </a:ext>
            </a:extLst>
          </p:cNvPr>
          <p:cNvGrpSpPr/>
          <p:nvPr/>
        </p:nvGrpSpPr>
        <p:grpSpPr>
          <a:xfrm>
            <a:off x="6765974" y="2763627"/>
            <a:ext cx="468053" cy="471549"/>
            <a:chOff x="6624466" y="2772866"/>
            <a:chExt cx="468053" cy="471549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6C896AD-6C76-0BBB-54AF-97B275F79DD3}"/>
                </a:ext>
              </a:extLst>
            </p:cNvPr>
            <p:cNvSpPr/>
            <p:nvPr/>
          </p:nvSpPr>
          <p:spPr>
            <a:xfrm>
              <a:off x="662446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6AE45D5-BDCB-0B77-45B7-14B26234C8AB}"/>
                </a:ext>
              </a:extLst>
            </p:cNvPr>
            <p:cNvSpPr/>
            <p:nvPr/>
          </p:nvSpPr>
          <p:spPr>
            <a:xfrm>
              <a:off x="678780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280773-CE9C-0F1A-77F3-AB11C561925E}"/>
                </a:ext>
              </a:extLst>
            </p:cNvPr>
            <p:cNvSpPr/>
            <p:nvPr/>
          </p:nvSpPr>
          <p:spPr>
            <a:xfrm>
              <a:off x="695114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5CC7F3A-A845-4D4B-CC7C-5985E5AFEAAF}"/>
                </a:ext>
              </a:extLst>
            </p:cNvPr>
            <p:cNvSpPr/>
            <p:nvPr/>
          </p:nvSpPr>
          <p:spPr>
            <a:xfrm>
              <a:off x="662446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64728AC0-C1E0-158B-5755-637D41B18BDF}"/>
                </a:ext>
              </a:extLst>
            </p:cNvPr>
            <p:cNvSpPr/>
            <p:nvPr/>
          </p:nvSpPr>
          <p:spPr>
            <a:xfrm>
              <a:off x="678780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8150A658-391C-7442-5193-0EDC92919C0A}"/>
                </a:ext>
              </a:extLst>
            </p:cNvPr>
            <p:cNvSpPr/>
            <p:nvPr/>
          </p:nvSpPr>
          <p:spPr>
            <a:xfrm>
              <a:off x="695114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ED48E173-67C7-6171-E201-5B9A02400AE5}"/>
                </a:ext>
              </a:extLst>
            </p:cNvPr>
            <p:cNvSpPr/>
            <p:nvPr/>
          </p:nvSpPr>
          <p:spPr>
            <a:xfrm>
              <a:off x="662446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4" name="矩形 1023">
              <a:extLst>
                <a:ext uri="{FF2B5EF4-FFF2-40B4-BE49-F238E27FC236}">
                  <a16:creationId xmlns:a16="http://schemas.microsoft.com/office/drawing/2014/main" id="{18DED4D5-F0F6-7ECF-4639-278D22390A50}"/>
                </a:ext>
              </a:extLst>
            </p:cNvPr>
            <p:cNvSpPr/>
            <p:nvPr/>
          </p:nvSpPr>
          <p:spPr>
            <a:xfrm>
              <a:off x="678780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5" name="矩形 1024">
              <a:extLst>
                <a:ext uri="{FF2B5EF4-FFF2-40B4-BE49-F238E27FC236}">
                  <a16:creationId xmlns:a16="http://schemas.microsoft.com/office/drawing/2014/main" id="{BDD255EB-FB02-8386-DE9C-55030541DCDF}"/>
                </a:ext>
              </a:extLst>
            </p:cNvPr>
            <p:cNvSpPr/>
            <p:nvPr/>
          </p:nvSpPr>
          <p:spPr>
            <a:xfrm>
              <a:off x="695114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30" name="文本框 1029">
                <a:extLst>
                  <a:ext uri="{FF2B5EF4-FFF2-40B4-BE49-F238E27FC236}">
                    <a16:creationId xmlns:a16="http://schemas.microsoft.com/office/drawing/2014/main" id="{D92596D5-899E-78AE-9AF6-31E648E5E505}"/>
                  </a:ext>
                </a:extLst>
              </p:cNvPr>
              <p:cNvSpPr txBox="1"/>
              <p:nvPr/>
            </p:nvSpPr>
            <p:spPr>
              <a:xfrm>
                <a:off x="6149419" y="3282977"/>
                <a:ext cx="1695587" cy="37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3×3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30" name="文本框 1029">
                <a:extLst>
                  <a:ext uri="{FF2B5EF4-FFF2-40B4-BE49-F238E27FC236}">
                    <a16:creationId xmlns:a16="http://schemas.microsoft.com/office/drawing/2014/main" id="{D92596D5-899E-78AE-9AF6-31E648E5E5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9419" y="3282977"/>
                <a:ext cx="1695587" cy="379656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1" name="箭头: 下 1030">
            <a:extLst>
              <a:ext uri="{FF2B5EF4-FFF2-40B4-BE49-F238E27FC236}">
                <a16:creationId xmlns:a16="http://schemas.microsoft.com/office/drawing/2014/main" id="{865BD588-B6C5-EA04-2659-283B60732D1B}"/>
              </a:ext>
            </a:extLst>
          </p:cNvPr>
          <p:cNvSpPr/>
          <p:nvPr/>
        </p:nvSpPr>
        <p:spPr>
          <a:xfrm rot="16200000">
            <a:off x="7582954" y="2869920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32" name="文本框 1031">
                <a:extLst>
                  <a:ext uri="{FF2B5EF4-FFF2-40B4-BE49-F238E27FC236}">
                    <a16:creationId xmlns:a16="http://schemas.microsoft.com/office/drawing/2014/main" id="{A99E81EF-3D19-CD38-6470-3AAD2850DB50}"/>
                  </a:ext>
                </a:extLst>
              </p:cNvPr>
              <p:cNvSpPr txBox="1"/>
              <p:nvPr/>
            </p:nvSpPr>
            <p:spPr>
              <a:xfrm>
                <a:off x="7680263" y="2879261"/>
                <a:ext cx="2287644" cy="3742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 b="0" i="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𝐽𝑊</m:t>
                      </m:r>
                      <m: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i="1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1032" name="文本框 1031">
                <a:extLst>
                  <a:ext uri="{FF2B5EF4-FFF2-40B4-BE49-F238E27FC236}">
                    <a16:creationId xmlns:a16="http://schemas.microsoft.com/office/drawing/2014/main" id="{A99E81EF-3D19-CD38-6470-3AAD2850DB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0263" y="2879261"/>
                <a:ext cx="2287644" cy="374270"/>
              </a:xfrm>
              <a:prstGeom prst="rect">
                <a:avLst/>
              </a:prstGeom>
              <a:blipFill>
                <a:blip r:embed="rId12"/>
                <a:stretch>
                  <a:fillRect b="-80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33" name="组合 1032">
            <a:extLst>
              <a:ext uri="{FF2B5EF4-FFF2-40B4-BE49-F238E27FC236}">
                <a16:creationId xmlns:a16="http://schemas.microsoft.com/office/drawing/2014/main" id="{08FB6714-7A72-7DB6-04EB-5DDB714EF693}"/>
              </a:ext>
            </a:extLst>
          </p:cNvPr>
          <p:cNvGrpSpPr/>
          <p:nvPr/>
        </p:nvGrpSpPr>
        <p:grpSpPr>
          <a:xfrm>
            <a:off x="10482229" y="2758164"/>
            <a:ext cx="468053" cy="471549"/>
            <a:chOff x="6624466" y="2772866"/>
            <a:chExt cx="468053" cy="471549"/>
          </a:xfrm>
        </p:grpSpPr>
        <p:sp>
          <p:nvSpPr>
            <p:cNvPr id="1034" name="矩形 1033">
              <a:extLst>
                <a:ext uri="{FF2B5EF4-FFF2-40B4-BE49-F238E27FC236}">
                  <a16:creationId xmlns:a16="http://schemas.microsoft.com/office/drawing/2014/main" id="{1017B8AA-F5F9-C1C5-451F-463DEDA68799}"/>
                </a:ext>
              </a:extLst>
            </p:cNvPr>
            <p:cNvSpPr/>
            <p:nvPr/>
          </p:nvSpPr>
          <p:spPr>
            <a:xfrm>
              <a:off x="662446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5" name="矩形 1034">
              <a:extLst>
                <a:ext uri="{FF2B5EF4-FFF2-40B4-BE49-F238E27FC236}">
                  <a16:creationId xmlns:a16="http://schemas.microsoft.com/office/drawing/2014/main" id="{DC24C6A8-3683-848D-95DA-CC6ACE792254}"/>
                </a:ext>
              </a:extLst>
            </p:cNvPr>
            <p:cNvSpPr/>
            <p:nvPr/>
          </p:nvSpPr>
          <p:spPr>
            <a:xfrm>
              <a:off x="678780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6" name="矩形 1035">
              <a:extLst>
                <a:ext uri="{FF2B5EF4-FFF2-40B4-BE49-F238E27FC236}">
                  <a16:creationId xmlns:a16="http://schemas.microsoft.com/office/drawing/2014/main" id="{D8033272-BEBC-A774-6DE6-8C799CF37CFC}"/>
                </a:ext>
              </a:extLst>
            </p:cNvPr>
            <p:cNvSpPr/>
            <p:nvPr/>
          </p:nvSpPr>
          <p:spPr>
            <a:xfrm>
              <a:off x="6951146" y="2772866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7" name="矩形 1036">
              <a:extLst>
                <a:ext uri="{FF2B5EF4-FFF2-40B4-BE49-F238E27FC236}">
                  <a16:creationId xmlns:a16="http://schemas.microsoft.com/office/drawing/2014/main" id="{FF07E9DB-6858-448A-6773-1052D8EF59C7}"/>
                </a:ext>
              </a:extLst>
            </p:cNvPr>
            <p:cNvSpPr/>
            <p:nvPr/>
          </p:nvSpPr>
          <p:spPr>
            <a:xfrm>
              <a:off x="662446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8" name="矩形 1037">
              <a:extLst>
                <a:ext uri="{FF2B5EF4-FFF2-40B4-BE49-F238E27FC236}">
                  <a16:creationId xmlns:a16="http://schemas.microsoft.com/office/drawing/2014/main" id="{4C079769-166A-9406-5145-CFF6E9DD1A49}"/>
                </a:ext>
              </a:extLst>
            </p:cNvPr>
            <p:cNvSpPr/>
            <p:nvPr/>
          </p:nvSpPr>
          <p:spPr>
            <a:xfrm>
              <a:off x="678780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9" name="矩形 1038">
              <a:extLst>
                <a:ext uri="{FF2B5EF4-FFF2-40B4-BE49-F238E27FC236}">
                  <a16:creationId xmlns:a16="http://schemas.microsoft.com/office/drawing/2014/main" id="{7F452C2D-FF6A-FCC2-B60B-C5F4023FE92F}"/>
                </a:ext>
              </a:extLst>
            </p:cNvPr>
            <p:cNvSpPr/>
            <p:nvPr/>
          </p:nvSpPr>
          <p:spPr>
            <a:xfrm>
              <a:off x="6951146" y="2937954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0" name="矩形 1039">
              <a:extLst>
                <a:ext uri="{FF2B5EF4-FFF2-40B4-BE49-F238E27FC236}">
                  <a16:creationId xmlns:a16="http://schemas.microsoft.com/office/drawing/2014/main" id="{82059EC5-3DE8-5876-3BC4-89CEF9C9A3BB}"/>
                </a:ext>
              </a:extLst>
            </p:cNvPr>
            <p:cNvSpPr/>
            <p:nvPr/>
          </p:nvSpPr>
          <p:spPr>
            <a:xfrm>
              <a:off x="662446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1" name="矩形 1040">
              <a:extLst>
                <a:ext uri="{FF2B5EF4-FFF2-40B4-BE49-F238E27FC236}">
                  <a16:creationId xmlns:a16="http://schemas.microsoft.com/office/drawing/2014/main" id="{DECB49CF-5842-1ED8-2722-29ED6877F6F0}"/>
                </a:ext>
              </a:extLst>
            </p:cNvPr>
            <p:cNvSpPr/>
            <p:nvPr/>
          </p:nvSpPr>
          <p:spPr>
            <a:xfrm>
              <a:off x="678780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2" name="矩形 1041">
              <a:extLst>
                <a:ext uri="{FF2B5EF4-FFF2-40B4-BE49-F238E27FC236}">
                  <a16:creationId xmlns:a16="http://schemas.microsoft.com/office/drawing/2014/main" id="{9BB5BE16-9DB2-2E5C-A3A9-47E06ECB502F}"/>
                </a:ext>
              </a:extLst>
            </p:cNvPr>
            <p:cNvSpPr/>
            <p:nvPr/>
          </p:nvSpPr>
          <p:spPr>
            <a:xfrm>
              <a:off x="695114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z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43" name="文本框 1042">
                <a:extLst>
                  <a:ext uri="{FF2B5EF4-FFF2-40B4-BE49-F238E27FC236}">
                    <a16:creationId xmlns:a16="http://schemas.microsoft.com/office/drawing/2014/main" id="{3A90AC1D-CFE2-FCC4-B817-287BD78E8B07}"/>
                  </a:ext>
                </a:extLst>
              </p:cNvPr>
              <p:cNvSpPr txBox="1"/>
              <p:nvPr/>
            </p:nvSpPr>
            <p:spPr>
              <a:xfrm>
                <a:off x="9865674" y="3277514"/>
                <a:ext cx="1695587" cy="37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′∈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2×2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43" name="文本框 1042">
                <a:extLst>
                  <a:ext uri="{FF2B5EF4-FFF2-40B4-BE49-F238E27FC236}">
                    <a16:creationId xmlns:a16="http://schemas.microsoft.com/office/drawing/2014/main" id="{3A90AC1D-CFE2-FCC4-B817-287BD78E8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5674" y="3277514"/>
                <a:ext cx="1695587" cy="379656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44" name="箭头: 下 1043">
            <a:extLst>
              <a:ext uri="{FF2B5EF4-FFF2-40B4-BE49-F238E27FC236}">
                <a16:creationId xmlns:a16="http://schemas.microsoft.com/office/drawing/2014/main" id="{52C2779F-CE4B-C078-0871-81EFB0936322}"/>
              </a:ext>
            </a:extLst>
          </p:cNvPr>
          <p:cNvSpPr/>
          <p:nvPr/>
        </p:nvSpPr>
        <p:spPr>
          <a:xfrm rot="16200000">
            <a:off x="9849495" y="2858210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05B1F76-90A0-F1E4-7AE4-571E7AB3B25B}"/>
              </a:ext>
            </a:extLst>
          </p:cNvPr>
          <p:cNvSpPr/>
          <p:nvPr/>
        </p:nvSpPr>
        <p:spPr>
          <a:xfrm>
            <a:off x="9060316" y="4155782"/>
            <a:ext cx="2408975" cy="1200722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03DF42C-0CAC-54DD-D714-7F0E15C023B2}"/>
              </a:ext>
            </a:extLst>
          </p:cNvPr>
          <p:cNvSpPr/>
          <p:nvPr/>
        </p:nvSpPr>
        <p:spPr>
          <a:xfrm rot="16932312" flipV="1">
            <a:off x="9623063" y="4852549"/>
            <a:ext cx="435972" cy="217644"/>
          </a:xfrm>
          <a:prstGeom prst="ellipse">
            <a:avLst/>
          </a:prstGeom>
          <a:gradFill flip="none" rotWithShape="1">
            <a:gsLst>
              <a:gs pos="5000">
                <a:schemeClr val="accent6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A6D9130-F3A6-B7F7-77C8-51A291AA5F33}"/>
              </a:ext>
            </a:extLst>
          </p:cNvPr>
          <p:cNvSpPr/>
          <p:nvPr/>
        </p:nvSpPr>
        <p:spPr>
          <a:xfrm rot="18829644" flipV="1">
            <a:off x="9715653" y="4656350"/>
            <a:ext cx="435972" cy="240682"/>
          </a:xfrm>
          <a:prstGeom prst="ellipse">
            <a:avLst/>
          </a:prstGeom>
          <a:gradFill flip="none" rotWithShape="1">
            <a:gsLst>
              <a:gs pos="5000">
                <a:schemeClr val="accent4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C2D4CD33-7B59-9044-C7D1-8D14A89953EC}"/>
              </a:ext>
            </a:extLst>
          </p:cNvPr>
          <p:cNvSpPr/>
          <p:nvPr/>
        </p:nvSpPr>
        <p:spPr>
          <a:xfrm rot="325440" flipV="1">
            <a:off x="9853395" y="4546397"/>
            <a:ext cx="435972" cy="240682"/>
          </a:xfrm>
          <a:prstGeom prst="ellipse">
            <a:avLst/>
          </a:prstGeom>
          <a:gradFill flip="none" rotWithShape="1">
            <a:gsLst>
              <a:gs pos="5000">
                <a:schemeClr val="accent2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72318228-D138-9C93-AD10-E9970C4C8E5F}"/>
              </a:ext>
            </a:extLst>
          </p:cNvPr>
          <p:cNvSpPr/>
          <p:nvPr/>
        </p:nvSpPr>
        <p:spPr>
          <a:xfrm rot="1316287" flipV="1">
            <a:off x="9990008" y="4469045"/>
            <a:ext cx="435972" cy="240682"/>
          </a:xfrm>
          <a:prstGeom prst="ellipse">
            <a:avLst/>
          </a:prstGeom>
          <a:gradFill flip="none" rotWithShape="1">
            <a:gsLst>
              <a:gs pos="5000">
                <a:schemeClr val="accent2">
                  <a:lumMod val="60000"/>
                  <a:lumOff val="40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51DCC02-389B-1593-165A-4034EECEB909}"/>
              </a:ext>
            </a:extLst>
          </p:cNvPr>
          <p:cNvSpPr/>
          <p:nvPr/>
        </p:nvSpPr>
        <p:spPr>
          <a:xfrm rot="854719" flipV="1">
            <a:off x="10128848" y="4340001"/>
            <a:ext cx="439149" cy="416548"/>
          </a:xfrm>
          <a:prstGeom prst="ellipse">
            <a:avLst/>
          </a:prstGeom>
          <a:gradFill flip="none" rotWithShape="1">
            <a:gsLst>
              <a:gs pos="5000">
                <a:srgbClr val="FE6F5F"/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992D439-F9E2-F5FE-EF44-EC5E4D026D0F}"/>
              </a:ext>
            </a:extLst>
          </p:cNvPr>
          <p:cNvSpPr txBox="1"/>
          <p:nvPr/>
        </p:nvSpPr>
        <p:spPr>
          <a:xfrm>
            <a:off x="10119285" y="4955050"/>
            <a:ext cx="1766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screen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0448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/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About Projection and How to optimize </a:t>
                </a:r>
                <a14:m>
                  <m:oMath xmlns:m="http://schemas.openxmlformats.org/officeDocument/2006/math"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blipFill>
                <a:blip r:embed="rId4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圆角 3">
            <a:extLst>
              <a:ext uri="{FF2B5EF4-FFF2-40B4-BE49-F238E27FC236}">
                <a16:creationId xmlns:a16="http://schemas.microsoft.com/office/drawing/2014/main" id="{5B9C6378-42F9-916A-4475-85DE7A8EAA89}"/>
              </a:ext>
            </a:extLst>
          </p:cNvPr>
          <p:cNvSpPr/>
          <p:nvPr/>
        </p:nvSpPr>
        <p:spPr>
          <a:xfrm>
            <a:off x="582186" y="2009745"/>
            <a:ext cx="2364946" cy="1369734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3EDBC7-BD91-B6D1-7E30-4AFDACDDF60E}"/>
              </a:ext>
            </a:extLst>
          </p:cNvPr>
          <p:cNvSpPr txBox="1"/>
          <p:nvPr/>
        </p:nvSpPr>
        <p:spPr>
          <a:xfrm>
            <a:off x="720878" y="2179959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Anisotropic</a:t>
            </a:r>
          </a:p>
          <a:p>
            <a:pPr algn="ctr"/>
            <a:r>
              <a:rPr lang="en-US" altLang="zh-CN" b="1" dirty="0"/>
              <a:t>3D Gaussians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DEA96D-D061-BB3A-F470-004D78E61534}"/>
              </a:ext>
            </a:extLst>
          </p:cNvPr>
          <p:cNvSpPr txBox="1"/>
          <p:nvPr/>
        </p:nvSpPr>
        <p:spPr>
          <a:xfrm>
            <a:off x="582186" y="2772866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project a Gaussian Ball as a tile on screen?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582186" y="3519452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720878" y="3719314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Optimization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582186" y="4062235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8" name="组合 1027">
            <a:extLst>
              <a:ext uri="{FF2B5EF4-FFF2-40B4-BE49-F238E27FC236}">
                <a16:creationId xmlns:a16="http://schemas.microsoft.com/office/drawing/2014/main" id="{96A89D71-63FB-B816-FDBA-2506AC04F61A}"/>
              </a:ext>
            </a:extLst>
          </p:cNvPr>
          <p:cNvGrpSpPr/>
          <p:nvPr/>
        </p:nvGrpSpPr>
        <p:grpSpPr>
          <a:xfrm>
            <a:off x="3787122" y="2157156"/>
            <a:ext cx="468053" cy="471549"/>
            <a:chOff x="6624466" y="2772866"/>
            <a:chExt cx="468053" cy="471549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6C896AD-6C76-0BBB-54AF-97B275F79DD3}"/>
                </a:ext>
              </a:extLst>
            </p:cNvPr>
            <p:cNvSpPr/>
            <p:nvPr/>
          </p:nvSpPr>
          <p:spPr>
            <a:xfrm>
              <a:off x="662446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6AE45D5-BDCB-0B77-45B7-14B26234C8AB}"/>
                </a:ext>
              </a:extLst>
            </p:cNvPr>
            <p:cNvSpPr/>
            <p:nvPr/>
          </p:nvSpPr>
          <p:spPr>
            <a:xfrm>
              <a:off x="678780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280773-CE9C-0F1A-77F3-AB11C561925E}"/>
                </a:ext>
              </a:extLst>
            </p:cNvPr>
            <p:cNvSpPr/>
            <p:nvPr/>
          </p:nvSpPr>
          <p:spPr>
            <a:xfrm>
              <a:off x="695114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5CC7F3A-A845-4D4B-CC7C-5985E5AFEAAF}"/>
                </a:ext>
              </a:extLst>
            </p:cNvPr>
            <p:cNvSpPr/>
            <p:nvPr/>
          </p:nvSpPr>
          <p:spPr>
            <a:xfrm>
              <a:off x="662446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64728AC0-C1E0-158B-5755-637D41B18BDF}"/>
                </a:ext>
              </a:extLst>
            </p:cNvPr>
            <p:cNvSpPr/>
            <p:nvPr/>
          </p:nvSpPr>
          <p:spPr>
            <a:xfrm>
              <a:off x="678780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8150A658-391C-7442-5193-0EDC92919C0A}"/>
                </a:ext>
              </a:extLst>
            </p:cNvPr>
            <p:cNvSpPr/>
            <p:nvPr/>
          </p:nvSpPr>
          <p:spPr>
            <a:xfrm>
              <a:off x="695114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ED48E173-67C7-6171-E201-5B9A02400AE5}"/>
                </a:ext>
              </a:extLst>
            </p:cNvPr>
            <p:cNvSpPr/>
            <p:nvPr/>
          </p:nvSpPr>
          <p:spPr>
            <a:xfrm>
              <a:off x="662446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4" name="矩形 1023">
              <a:extLst>
                <a:ext uri="{FF2B5EF4-FFF2-40B4-BE49-F238E27FC236}">
                  <a16:creationId xmlns:a16="http://schemas.microsoft.com/office/drawing/2014/main" id="{18DED4D5-F0F6-7ECF-4639-278D22390A50}"/>
                </a:ext>
              </a:extLst>
            </p:cNvPr>
            <p:cNvSpPr/>
            <p:nvPr/>
          </p:nvSpPr>
          <p:spPr>
            <a:xfrm>
              <a:off x="678780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5" name="矩形 1024">
              <a:extLst>
                <a:ext uri="{FF2B5EF4-FFF2-40B4-BE49-F238E27FC236}">
                  <a16:creationId xmlns:a16="http://schemas.microsoft.com/office/drawing/2014/main" id="{BDD255EB-FB02-8386-DE9C-55030541DCDF}"/>
                </a:ext>
              </a:extLst>
            </p:cNvPr>
            <p:cNvSpPr/>
            <p:nvPr/>
          </p:nvSpPr>
          <p:spPr>
            <a:xfrm>
              <a:off x="6951146" y="3103042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30" name="文本框 1029">
                <a:extLst>
                  <a:ext uri="{FF2B5EF4-FFF2-40B4-BE49-F238E27FC236}">
                    <a16:creationId xmlns:a16="http://schemas.microsoft.com/office/drawing/2014/main" id="{D92596D5-899E-78AE-9AF6-31E648E5E505}"/>
                  </a:ext>
                </a:extLst>
              </p:cNvPr>
              <p:cNvSpPr txBox="1"/>
              <p:nvPr/>
            </p:nvSpPr>
            <p:spPr>
              <a:xfrm>
                <a:off x="3170567" y="2676506"/>
                <a:ext cx="1695587" cy="37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3×3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30" name="文本框 1029">
                <a:extLst>
                  <a:ext uri="{FF2B5EF4-FFF2-40B4-BE49-F238E27FC236}">
                    <a16:creationId xmlns:a16="http://schemas.microsoft.com/office/drawing/2014/main" id="{D92596D5-899E-78AE-9AF6-31E648E5E5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0567" y="2676506"/>
                <a:ext cx="1695587" cy="37965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1" name="箭头: 下 1030">
            <a:extLst>
              <a:ext uri="{FF2B5EF4-FFF2-40B4-BE49-F238E27FC236}">
                <a16:creationId xmlns:a16="http://schemas.microsoft.com/office/drawing/2014/main" id="{865BD588-B6C5-EA04-2659-283B60732D1B}"/>
              </a:ext>
            </a:extLst>
          </p:cNvPr>
          <p:cNvSpPr/>
          <p:nvPr/>
        </p:nvSpPr>
        <p:spPr>
          <a:xfrm rot="16200000">
            <a:off x="4604102" y="2263449"/>
            <a:ext cx="236823" cy="36888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33" name="组合 1032">
            <a:extLst>
              <a:ext uri="{FF2B5EF4-FFF2-40B4-BE49-F238E27FC236}">
                <a16:creationId xmlns:a16="http://schemas.microsoft.com/office/drawing/2014/main" id="{08FB6714-7A72-7DB6-04EB-5DDB714EF693}"/>
              </a:ext>
            </a:extLst>
          </p:cNvPr>
          <p:cNvGrpSpPr/>
          <p:nvPr/>
        </p:nvGrpSpPr>
        <p:grpSpPr>
          <a:xfrm>
            <a:off x="5191977" y="2151693"/>
            <a:ext cx="468053" cy="471549"/>
            <a:chOff x="6624466" y="2772866"/>
            <a:chExt cx="468053" cy="471549"/>
          </a:xfrm>
        </p:grpSpPr>
        <p:sp>
          <p:nvSpPr>
            <p:cNvPr id="1034" name="矩形 1033">
              <a:extLst>
                <a:ext uri="{FF2B5EF4-FFF2-40B4-BE49-F238E27FC236}">
                  <a16:creationId xmlns:a16="http://schemas.microsoft.com/office/drawing/2014/main" id="{1017B8AA-F5F9-C1C5-451F-463DEDA68799}"/>
                </a:ext>
              </a:extLst>
            </p:cNvPr>
            <p:cNvSpPr/>
            <p:nvPr/>
          </p:nvSpPr>
          <p:spPr>
            <a:xfrm>
              <a:off x="662446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5" name="矩形 1034">
              <a:extLst>
                <a:ext uri="{FF2B5EF4-FFF2-40B4-BE49-F238E27FC236}">
                  <a16:creationId xmlns:a16="http://schemas.microsoft.com/office/drawing/2014/main" id="{DC24C6A8-3683-848D-95DA-CC6ACE792254}"/>
                </a:ext>
              </a:extLst>
            </p:cNvPr>
            <p:cNvSpPr/>
            <p:nvPr/>
          </p:nvSpPr>
          <p:spPr>
            <a:xfrm>
              <a:off x="6787806" y="2772866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6" name="矩形 1035">
              <a:extLst>
                <a:ext uri="{FF2B5EF4-FFF2-40B4-BE49-F238E27FC236}">
                  <a16:creationId xmlns:a16="http://schemas.microsoft.com/office/drawing/2014/main" id="{D8033272-BEBC-A774-6DE6-8C799CF37CFC}"/>
                </a:ext>
              </a:extLst>
            </p:cNvPr>
            <p:cNvSpPr/>
            <p:nvPr/>
          </p:nvSpPr>
          <p:spPr>
            <a:xfrm>
              <a:off x="6951146" y="2772866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7" name="矩形 1036">
              <a:extLst>
                <a:ext uri="{FF2B5EF4-FFF2-40B4-BE49-F238E27FC236}">
                  <a16:creationId xmlns:a16="http://schemas.microsoft.com/office/drawing/2014/main" id="{FF07E9DB-6858-448A-6773-1052D8EF59C7}"/>
                </a:ext>
              </a:extLst>
            </p:cNvPr>
            <p:cNvSpPr/>
            <p:nvPr/>
          </p:nvSpPr>
          <p:spPr>
            <a:xfrm>
              <a:off x="662446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8" name="矩形 1037">
              <a:extLst>
                <a:ext uri="{FF2B5EF4-FFF2-40B4-BE49-F238E27FC236}">
                  <a16:creationId xmlns:a16="http://schemas.microsoft.com/office/drawing/2014/main" id="{4C079769-166A-9406-5145-CFF6E9DD1A49}"/>
                </a:ext>
              </a:extLst>
            </p:cNvPr>
            <p:cNvSpPr/>
            <p:nvPr/>
          </p:nvSpPr>
          <p:spPr>
            <a:xfrm>
              <a:off x="6787806" y="2937954"/>
              <a:ext cx="141373" cy="14137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9" name="矩形 1038">
              <a:extLst>
                <a:ext uri="{FF2B5EF4-FFF2-40B4-BE49-F238E27FC236}">
                  <a16:creationId xmlns:a16="http://schemas.microsoft.com/office/drawing/2014/main" id="{7F452C2D-FF6A-FCC2-B60B-C5F4023FE92F}"/>
                </a:ext>
              </a:extLst>
            </p:cNvPr>
            <p:cNvSpPr/>
            <p:nvPr/>
          </p:nvSpPr>
          <p:spPr>
            <a:xfrm>
              <a:off x="6951146" y="2937954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0" name="矩形 1039">
              <a:extLst>
                <a:ext uri="{FF2B5EF4-FFF2-40B4-BE49-F238E27FC236}">
                  <a16:creationId xmlns:a16="http://schemas.microsoft.com/office/drawing/2014/main" id="{82059EC5-3DE8-5876-3BC4-89CEF9C9A3BB}"/>
                </a:ext>
              </a:extLst>
            </p:cNvPr>
            <p:cNvSpPr/>
            <p:nvPr/>
          </p:nvSpPr>
          <p:spPr>
            <a:xfrm>
              <a:off x="662446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1" name="矩形 1040">
              <a:extLst>
                <a:ext uri="{FF2B5EF4-FFF2-40B4-BE49-F238E27FC236}">
                  <a16:creationId xmlns:a16="http://schemas.microsoft.com/office/drawing/2014/main" id="{DECB49CF-5842-1ED8-2722-29ED6877F6F0}"/>
                </a:ext>
              </a:extLst>
            </p:cNvPr>
            <p:cNvSpPr/>
            <p:nvPr/>
          </p:nvSpPr>
          <p:spPr>
            <a:xfrm>
              <a:off x="678780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2" name="矩形 1041">
              <a:extLst>
                <a:ext uri="{FF2B5EF4-FFF2-40B4-BE49-F238E27FC236}">
                  <a16:creationId xmlns:a16="http://schemas.microsoft.com/office/drawing/2014/main" id="{9BB5BE16-9DB2-2E5C-A3A9-47E06ECB502F}"/>
                </a:ext>
              </a:extLst>
            </p:cNvPr>
            <p:cNvSpPr/>
            <p:nvPr/>
          </p:nvSpPr>
          <p:spPr>
            <a:xfrm>
              <a:off x="6951146" y="3103042"/>
              <a:ext cx="141373" cy="1413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43" name="文本框 1042">
                <a:extLst>
                  <a:ext uri="{FF2B5EF4-FFF2-40B4-BE49-F238E27FC236}">
                    <a16:creationId xmlns:a16="http://schemas.microsoft.com/office/drawing/2014/main" id="{3A90AC1D-CFE2-FCC4-B817-287BD78E8B07}"/>
                  </a:ext>
                </a:extLst>
              </p:cNvPr>
              <p:cNvSpPr txBox="1"/>
              <p:nvPr/>
            </p:nvSpPr>
            <p:spPr>
              <a:xfrm>
                <a:off x="4575422" y="2671043"/>
                <a:ext cx="1695587" cy="37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′∈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2×2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43" name="文本框 1042">
                <a:extLst>
                  <a:ext uri="{FF2B5EF4-FFF2-40B4-BE49-F238E27FC236}">
                    <a16:creationId xmlns:a16="http://schemas.microsoft.com/office/drawing/2014/main" id="{3A90AC1D-CFE2-FCC4-B817-287BD78E8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422" y="2671043"/>
                <a:ext cx="1695587" cy="37965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组合 20">
            <a:extLst>
              <a:ext uri="{FF2B5EF4-FFF2-40B4-BE49-F238E27FC236}">
                <a16:creationId xmlns:a16="http://schemas.microsoft.com/office/drawing/2014/main" id="{E2599714-D442-BE1B-DFFB-3A1BF2B8EC48}"/>
              </a:ext>
            </a:extLst>
          </p:cNvPr>
          <p:cNvGrpSpPr/>
          <p:nvPr/>
        </p:nvGrpSpPr>
        <p:grpSpPr>
          <a:xfrm>
            <a:off x="3549766" y="3612861"/>
            <a:ext cx="2408975" cy="1200722"/>
            <a:chOff x="3549767" y="4899543"/>
            <a:chExt cx="2408975" cy="1200722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7EA52DD9-A1E0-8CED-6891-BB6D0D9A435E}"/>
                </a:ext>
              </a:extLst>
            </p:cNvPr>
            <p:cNvSpPr/>
            <p:nvPr/>
          </p:nvSpPr>
          <p:spPr>
            <a:xfrm>
              <a:off x="3549767" y="4899543"/>
              <a:ext cx="2408975" cy="1200722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D21CF2A-CEC3-0B92-86CA-629EB22D07DA}"/>
                </a:ext>
              </a:extLst>
            </p:cNvPr>
            <p:cNvSpPr/>
            <p:nvPr/>
          </p:nvSpPr>
          <p:spPr>
            <a:xfrm rot="16932312" flipV="1">
              <a:off x="4112514" y="5596310"/>
              <a:ext cx="435972" cy="217644"/>
            </a:xfrm>
            <a:prstGeom prst="ellipse">
              <a:avLst/>
            </a:prstGeom>
            <a:gradFill flip="none" rotWithShape="1">
              <a:gsLst>
                <a:gs pos="5000">
                  <a:schemeClr val="accent6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93DF0D4-3522-AD78-3483-40138D270518}"/>
                </a:ext>
              </a:extLst>
            </p:cNvPr>
            <p:cNvSpPr/>
            <p:nvPr/>
          </p:nvSpPr>
          <p:spPr>
            <a:xfrm rot="18829644" flipV="1">
              <a:off x="4205104" y="5400111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4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B8119C7-03F1-54E7-CEAC-228F05A0E1DA}"/>
                </a:ext>
              </a:extLst>
            </p:cNvPr>
            <p:cNvSpPr/>
            <p:nvPr/>
          </p:nvSpPr>
          <p:spPr>
            <a:xfrm rot="325440" flipV="1">
              <a:off x="4342846" y="5290158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2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84C47AE-D1BA-8BDA-15E9-47C4F7AC3B80}"/>
                </a:ext>
              </a:extLst>
            </p:cNvPr>
            <p:cNvSpPr/>
            <p:nvPr/>
          </p:nvSpPr>
          <p:spPr>
            <a:xfrm rot="1316287" flipV="1">
              <a:off x="4479459" y="5212806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2">
                    <a:lumMod val="60000"/>
                    <a:lumOff val="40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FDF83035-1812-7913-4E98-9F6D6850BCC1}"/>
                </a:ext>
              </a:extLst>
            </p:cNvPr>
            <p:cNvSpPr/>
            <p:nvPr/>
          </p:nvSpPr>
          <p:spPr>
            <a:xfrm rot="854719" flipV="1">
              <a:off x="4618299" y="5083762"/>
              <a:ext cx="439149" cy="416548"/>
            </a:xfrm>
            <a:prstGeom prst="ellipse">
              <a:avLst/>
            </a:prstGeom>
            <a:gradFill flip="none" rotWithShape="1">
              <a:gsLst>
                <a:gs pos="5000">
                  <a:srgbClr val="FE6F5F"/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C15781B-4BEB-235E-0981-7BD5234017FD}"/>
              </a:ext>
            </a:extLst>
          </p:cNvPr>
          <p:cNvSpPr txBox="1"/>
          <p:nvPr/>
        </p:nvSpPr>
        <p:spPr>
          <a:xfrm>
            <a:off x="4629047" y="4469850"/>
            <a:ext cx="1766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screen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5D97BB4-5254-23EC-C233-EBF4F23A63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7601" y="1865021"/>
            <a:ext cx="4445728" cy="339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38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BD2BC523-A024-C177-E858-50AA076942EB}"/>
              </a:ext>
            </a:extLst>
          </p:cNvPr>
          <p:cNvSpPr/>
          <p:nvPr/>
        </p:nvSpPr>
        <p:spPr>
          <a:xfrm>
            <a:off x="7449109" y="4475373"/>
            <a:ext cx="2939796" cy="120072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9EAFC84-952B-7504-ED79-FDF2427F5493}"/>
              </a:ext>
            </a:extLst>
          </p:cNvPr>
          <p:cNvSpPr/>
          <p:nvPr/>
        </p:nvSpPr>
        <p:spPr>
          <a:xfrm>
            <a:off x="7437646" y="1323479"/>
            <a:ext cx="2939796" cy="1369734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/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About Projection and How to optimize </a:t>
                </a:r>
                <a14:m>
                  <m:oMath xmlns:m="http://schemas.openxmlformats.org/officeDocument/2006/math"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𝚺</m:t>
                    </m:r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627A3D04-CA73-5F5F-B33F-5BDF2A6142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blipFill>
                <a:blip r:embed="rId4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圆角 3">
            <a:extLst>
              <a:ext uri="{FF2B5EF4-FFF2-40B4-BE49-F238E27FC236}">
                <a16:creationId xmlns:a16="http://schemas.microsoft.com/office/drawing/2014/main" id="{5B9C6378-42F9-916A-4475-85DE7A8EAA89}"/>
              </a:ext>
            </a:extLst>
          </p:cNvPr>
          <p:cNvSpPr/>
          <p:nvPr/>
        </p:nvSpPr>
        <p:spPr>
          <a:xfrm>
            <a:off x="582186" y="2009745"/>
            <a:ext cx="2364946" cy="1369734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3EDBC7-BD91-B6D1-7E30-4AFDACDDF60E}"/>
              </a:ext>
            </a:extLst>
          </p:cNvPr>
          <p:cNvSpPr txBox="1"/>
          <p:nvPr/>
        </p:nvSpPr>
        <p:spPr>
          <a:xfrm>
            <a:off x="720878" y="2179959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Anisotropic</a:t>
            </a:r>
          </a:p>
          <a:p>
            <a:pPr algn="ctr"/>
            <a:r>
              <a:rPr lang="en-US" altLang="zh-CN" b="1" dirty="0"/>
              <a:t>3D Gaussians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DEA96D-D061-BB3A-F470-004D78E61534}"/>
              </a:ext>
            </a:extLst>
          </p:cNvPr>
          <p:cNvSpPr txBox="1"/>
          <p:nvPr/>
        </p:nvSpPr>
        <p:spPr>
          <a:xfrm>
            <a:off x="582186" y="2772866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project a Gaussian Ball as a tile on screen?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582186" y="3519452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720878" y="3719314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Optimization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582186" y="4062235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85" y="4452774"/>
                <a:ext cx="2364946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2599714-D442-BE1B-DFFB-3A1BF2B8EC48}"/>
              </a:ext>
            </a:extLst>
          </p:cNvPr>
          <p:cNvGrpSpPr/>
          <p:nvPr/>
        </p:nvGrpSpPr>
        <p:grpSpPr>
          <a:xfrm>
            <a:off x="3687025" y="2862325"/>
            <a:ext cx="2408975" cy="1200722"/>
            <a:chOff x="3549767" y="4899543"/>
            <a:chExt cx="2408975" cy="1200722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7EA52DD9-A1E0-8CED-6891-BB6D0D9A435E}"/>
                </a:ext>
              </a:extLst>
            </p:cNvPr>
            <p:cNvSpPr/>
            <p:nvPr/>
          </p:nvSpPr>
          <p:spPr>
            <a:xfrm>
              <a:off x="3549767" y="4899543"/>
              <a:ext cx="2408975" cy="1200722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D21CF2A-CEC3-0B92-86CA-629EB22D07DA}"/>
                </a:ext>
              </a:extLst>
            </p:cNvPr>
            <p:cNvSpPr/>
            <p:nvPr/>
          </p:nvSpPr>
          <p:spPr>
            <a:xfrm rot="16932312" flipV="1">
              <a:off x="4112514" y="5596310"/>
              <a:ext cx="435972" cy="217644"/>
            </a:xfrm>
            <a:prstGeom prst="ellipse">
              <a:avLst/>
            </a:prstGeom>
            <a:gradFill flip="none" rotWithShape="1">
              <a:gsLst>
                <a:gs pos="5000">
                  <a:schemeClr val="accent6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93DF0D4-3522-AD78-3483-40138D270518}"/>
                </a:ext>
              </a:extLst>
            </p:cNvPr>
            <p:cNvSpPr/>
            <p:nvPr/>
          </p:nvSpPr>
          <p:spPr>
            <a:xfrm rot="18829644" flipV="1">
              <a:off x="4205104" y="5400111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4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B8119C7-03F1-54E7-CEAC-228F05A0E1DA}"/>
                </a:ext>
              </a:extLst>
            </p:cNvPr>
            <p:cNvSpPr/>
            <p:nvPr/>
          </p:nvSpPr>
          <p:spPr>
            <a:xfrm rot="325440" flipV="1">
              <a:off x="4342846" y="5290158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2">
                    <a:lumMod val="75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84C47AE-D1BA-8BDA-15E9-47C4F7AC3B80}"/>
                </a:ext>
              </a:extLst>
            </p:cNvPr>
            <p:cNvSpPr/>
            <p:nvPr/>
          </p:nvSpPr>
          <p:spPr>
            <a:xfrm rot="1316287" flipV="1">
              <a:off x="4479459" y="5212806"/>
              <a:ext cx="435972" cy="240682"/>
            </a:xfrm>
            <a:prstGeom prst="ellipse">
              <a:avLst/>
            </a:prstGeom>
            <a:gradFill flip="none" rotWithShape="1">
              <a:gsLst>
                <a:gs pos="5000">
                  <a:schemeClr val="accent2">
                    <a:lumMod val="60000"/>
                    <a:lumOff val="40000"/>
                  </a:schemeClr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FDF83035-1812-7913-4E98-9F6D6850BCC1}"/>
                </a:ext>
              </a:extLst>
            </p:cNvPr>
            <p:cNvSpPr/>
            <p:nvPr/>
          </p:nvSpPr>
          <p:spPr>
            <a:xfrm rot="854719" flipV="1">
              <a:off x="4618299" y="5083762"/>
              <a:ext cx="439149" cy="416548"/>
            </a:xfrm>
            <a:prstGeom prst="ellipse">
              <a:avLst/>
            </a:prstGeom>
            <a:gradFill flip="none" rotWithShape="1">
              <a:gsLst>
                <a:gs pos="5000">
                  <a:srgbClr val="FE6F5F"/>
                </a:gs>
                <a:gs pos="97000">
                  <a:schemeClr val="bg1">
                    <a:alpha val="2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C15781B-4BEB-235E-0981-7BD5234017FD}"/>
              </a:ext>
            </a:extLst>
          </p:cNvPr>
          <p:cNvSpPr txBox="1"/>
          <p:nvPr/>
        </p:nvSpPr>
        <p:spPr>
          <a:xfrm>
            <a:off x="4766306" y="3719314"/>
            <a:ext cx="1766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screen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169587C-D625-2D29-F35B-286D3C1849C9}"/>
                  </a:ext>
                </a:extLst>
              </p:cNvPr>
              <p:cNvSpPr txBox="1"/>
              <p:nvPr/>
            </p:nvSpPr>
            <p:spPr>
              <a:xfrm>
                <a:off x="7442299" y="1473470"/>
                <a:ext cx="1695587" cy="37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𝑅𝑆</m:t>
                      </m:r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169587C-D625-2D29-F35B-286D3C1849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2299" y="1473470"/>
                <a:ext cx="1695587" cy="37965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FA92099-B482-F762-7BE9-DE1542549DC4}"/>
                  </a:ext>
                </a:extLst>
              </p:cNvPr>
              <p:cNvSpPr txBox="1"/>
              <p:nvPr/>
            </p:nvSpPr>
            <p:spPr>
              <a:xfrm>
                <a:off x="7817402" y="1853126"/>
                <a:ext cx="220321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𝑺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: 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𝑆𝑐𝑎𝑙𝑖𝑛𝑔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𝑀𝑎𝑡𝑟𝑖𝑥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FA92099-B482-F762-7BE9-DE1542549D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7402" y="1853126"/>
                <a:ext cx="2203213" cy="369332"/>
              </a:xfrm>
              <a:prstGeom prst="rect">
                <a:avLst/>
              </a:prstGeom>
              <a:blipFill>
                <a:blip r:embed="rId7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018D7156-124F-D5E3-C752-125C38DD4A20}"/>
                  </a:ext>
                </a:extLst>
              </p:cNvPr>
              <p:cNvSpPr txBox="1"/>
              <p:nvPr/>
            </p:nvSpPr>
            <p:spPr>
              <a:xfrm>
                <a:off x="7817401" y="2273389"/>
                <a:ext cx="220321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𝑹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: 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𝑅𝑜𝑡𝑎𝑡𝑖𝑜𝑛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𝑀𝑎𝑡𝑟𝑖𝑥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018D7156-124F-D5E3-C752-125C38DD4A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7401" y="2273389"/>
                <a:ext cx="2203213" cy="369332"/>
              </a:xfrm>
              <a:prstGeom prst="rect">
                <a:avLst/>
              </a:prstGeom>
              <a:blipFill>
                <a:blip r:embed="rId8"/>
                <a:stretch>
                  <a:fillRect r="-2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B22C38E3-046D-E356-C8AA-E57FC1B83F4E}"/>
              </a:ext>
            </a:extLst>
          </p:cNvPr>
          <p:cNvSpPr/>
          <p:nvPr/>
        </p:nvSpPr>
        <p:spPr>
          <a:xfrm>
            <a:off x="7437646" y="2983932"/>
            <a:ext cx="2939796" cy="120072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B7E8AC82-603F-6942-FB87-AA0138FE4C5F}"/>
                  </a:ext>
                </a:extLst>
              </p:cNvPr>
              <p:cNvSpPr txBox="1"/>
              <p:nvPr/>
            </p:nvSpPr>
            <p:spPr>
              <a:xfrm>
                <a:off x="7527407" y="3189346"/>
                <a:ext cx="262196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𝑺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𝑠𝑐𝑎𝑙𝑖𝑛𝑔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𝑣𝑒𝑐𝑡𝑜𝑟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     </m:t>
                      </m:r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𝒔</m:t>
                      </m:r>
                    </m:oMath>
                  </m:oMathPara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B7E8AC82-603F-6942-FB87-AA0138FE4C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7407" y="3189346"/>
                <a:ext cx="2621963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773B8754-A58E-DBD0-8503-53A3C821B1ED}"/>
                  </a:ext>
                </a:extLst>
              </p:cNvPr>
              <p:cNvSpPr txBox="1"/>
              <p:nvPr/>
            </p:nvSpPr>
            <p:spPr>
              <a:xfrm>
                <a:off x="7527406" y="3609609"/>
                <a:ext cx="278425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𝑹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𝑢𝑛𝑖𝑡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𝑞𝑢𝑎𝑡𝑒𝑟𝑛𝑖𝑜𝑛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altLang="zh-CN" b="1" i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𝒒</m:t>
                      </m:r>
                    </m:oMath>
                  </m:oMathPara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773B8754-A58E-DBD0-8503-53A3C821B1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7406" y="3609609"/>
                <a:ext cx="2784252" cy="369332"/>
              </a:xfrm>
              <a:prstGeom prst="rect">
                <a:avLst/>
              </a:prstGeom>
              <a:blipFill>
                <a:blip r:embed="rId10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667D8B58-2086-F09C-E3B4-7BF11CFC8F26}"/>
                  </a:ext>
                </a:extLst>
              </p:cNvPr>
              <p:cNvSpPr txBox="1"/>
              <p:nvPr/>
            </p:nvSpPr>
            <p:spPr>
              <a:xfrm>
                <a:off x="7725071" y="4598888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667D8B58-2086-F09C-E3B4-7BF11CFC8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5071" y="4598888"/>
                <a:ext cx="2364946" cy="27699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8CA7D01-FC75-A7C6-CCF1-71E1EE4F24F9}"/>
                  </a:ext>
                </a:extLst>
              </p:cNvPr>
              <p:cNvSpPr txBox="1"/>
              <p:nvPr/>
            </p:nvSpPr>
            <p:spPr>
              <a:xfrm>
                <a:off x="7736534" y="5202338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8CA7D01-FC75-A7C6-CCF1-71E1EE4F2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534" y="5202338"/>
                <a:ext cx="2364946" cy="276999"/>
              </a:xfrm>
              <a:prstGeom prst="rect">
                <a:avLst/>
              </a:prstGeom>
              <a:blipFill>
                <a:blip r:embed="rId12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箭头: 下 37">
            <a:extLst>
              <a:ext uri="{FF2B5EF4-FFF2-40B4-BE49-F238E27FC236}">
                <a16:creationId xmlns:a16="http://schemas.microsoft.com/office/drawing/2014/main" id="{E7B7109F-369B-473B-04F4-69EE1CB36D42}"/>
              </a:ext>
            </a:extLst>
          </p:cNvPr>
          <p:cNvSpPr/>
          <p:nvPr/>
        </p:nvSpPr>
        <p:spPr>
          <a:xfrm>
            <a:off x="9052551" y="4932306"/>
            <a:ext cx="118045" cy="249346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D1DC6D9-51D4-C8D2-01AB-C249C4B39F98}"/>
              </a:ext>
            </a:extLst>
          </p:cNvPr>
          <p:cNvSpPr txBox="1"/>
          <p:nvPr/>
        </p:nvSpPr>
        <p:spPr>
          <a:xfrm>
            <a:off x="6897188" y="1717357"/>
            <a:ext cx="58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6CC4B43-0D06-24BC-F32F-2241E6681B12}"/>
              </a:ext>
            </a:extLst>
          </p:cNvPr>
          <p:cNvSpPr txBox="1"/>
          <p:nvPr/>
        </p:nvSpPr>
        <p:spPr>
          <a:xfrm>
            <a:off x="6897188" y="3311647"/>
            <a:ext cx="58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712910A-01D1-0FFA-2955-867F202FECE2}"/>
              </a:ext>
            </a:extLst>
          </p:cNvPr>
          <p:cNvSpPr txBox="1"/>
          <p:nvPr/>
        </p:nvSpPr>
        <p:spPr>
          <a:xfrm>
            <a:off x="6897188" y="4783346"/>
            <a:ext cx="58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1799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Optimization</a:t>
            </a:r>
            <a:endParaRPr lang="zh-CN" altLang="en-US" b="1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697869" y="2222458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836561" y="2422320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Optimization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697869" y="2765241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8AF58FC-B192-F2AC-5487-675DDBF3143B}"/>
              </a:ext>
            </a:extLst>
          </p:cNvPr>
          <p:cNvSpPr/>
          <p:nvPr/>
        </p:nvSpPr>
        <p:spPr>
          <a:xfrm>
            <a:off x="695997" y="3766359"/>
            <a:ext cx="2364946" cy="1333877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DF41475-3331-E67E-F752-9A936137D05D}"/>
              </a:ext>
            </a:extLst>
          </p:cNvPr>
          <p:cNvSpPr txBox="1"/>
          <p:nvPr/>
        </p:nvSpPr>
        <p:spPr>
          <a:xfrm>
            <a:off x="834689" y="3936573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Adaptive</a:t>
            </a:r>
          </a:p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Density Control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2DCE016-45F3-9300-7C30-E78285936AD5}"/>
              </a:ext>
            </a:extLst>
          </p:cNvPr>
          <p:cNvSpPr txBox="1"/>
          <p:nvPr/>
        </p:nvSpPr>
        <p:spPr>
          <a:xfrm>
            <a:off x="695997" y="4529480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split Gaussians </a:t>
            </a:r>
          </a:p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to fill sparse regions?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A471C8C-F39B-1120-4177-D9AA1F809410}"/>
              </a:ext>
            </a:extLst>
          </p:cNvPr>
          <p:cNvGrpSpPr/>
          <p:nvPr/>
        </p:nvGrpSpPr>
        <p:grpSpPr>
          <a:xfrm>
            <a:off x="3384275" y="1430265"/>
            <a:ext cx="8247101" cy="1545030"/>
            <a:chOff x="4065283" y="117130"/>
            <a:chExt cx="8247101" cy="154503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C8EED81-4E0B-DB22-AAAD-D9F12DB4D84B}"/>
                </a:ext>
              </a:extLst>
            </p:cNvPr>
            <p:cNvSpPr/>
            <p:nvPr/>
          </p:nvSpPr>
          <p:spPr>
            <a:xfrm>
              <a:off x="6845119" y="809422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Projection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BE35D56-23A9-9DCD-7962-4BDBD6D94780}"/>
                </a:ext>
              </a:extLst>
            </p:cNvPr>
            <p:cNvSpPr/>
            <p:nvPr/>
          </p:nvSpPr>
          <p:spPr>
            <a:xfrm>
              <a:off x="8685279" y="807967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Tile-Based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Renderer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30197A42-4473-E484-E215-B09F3F379C66}"/>
                </a:ext>
              </a:extLst>
            </p:cNvPr>
            <p:cNvSpPr/>
            <p:nvPr/>
          </p:nvSpPr>
          <p:spPr>
            <a:xfrm>
              <a:off x="6521755" y="278746"/>
              <a:ext cx="3867150" cy="1270536"/>
            </a:xfrm>
            <a:prstGeom prst="roundRect">
              <a:avLst>
                <a:gd name="adj" fmla="val 6829"/>
              </a:avLst>
            </a:prstGeom>
            <a:noFill/>
            <a:ln>
              <a:solidFill>
                <a:srgbClr val="FE6F5F"/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622F4475-CF09-2CC2-6BAF-4DDE67D22E9C}"/>
                </a:ext>
              </a:extLst>
            </p:cNvPr>
            <p:cNvSpPr/>
            <p:nvPr/>
          </p:nvSpPr>
          <p:spPr>
            <a:xfrm>
              <a:off x="4313139" y="801001"/>
              <a:ext cx="1869236" cy="8611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Spare Gaussian 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Point Cloud</a:t>
              </a:r>
            </a:p>
            <a:p>
              <a:pPr algn="ctr"/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72C18C9-592A-6EE1-0616-6E2AD60839FD}"/>
                </a:ext>
              </a:extLst>
            </p:cNvPr>
            <p:cNvSpPr/>
            <p:nvPr/>
          </p:nvSpPr>
          <p:spPr>
            <a:xfrm>
              <a:off x="4313138" y="117130"/>
              <a:ext cx="1869237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Camera Movement Sequence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/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𝒑𝒐𝒔</m:t>
                        </m:r>
                        <m:d>
                          <m:dPr>
                            <m:ctrlP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𝒎𝒆𝒂𝒏</m:t>
                            </m:r>
                          </m:e>
                        </m:d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𝚺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𝜶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𝑺𝑯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&gt;</m:t>
                        </m:r>
                      </m:oMath>
                    </m:oMathPara>
                  </a14:m>
                  <a:endParaRPr lang="zh-CN" altLang="en-US" sz="1200" b="1" dirty="0">
                    <a:solidFill>
                      <a:srgbClr val="FE6F5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blipFill>
                  <a:blip r:embed="rId4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A883812E-8A31-D6FD-A90D-205E44412D46}"/>
                </a:ext>
              </a:extLst>
            </p:cNvPr>
            <p:cNvSpPr txBox="1"/>
            <p:nvPr/>
          </p:nvSpPr>
          <p:spPr>
            <a:xfrm>
              <a:off x="6696426" y="328321"/>
              <a:ext cx="35178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 Pipeline</a:t>
              </a:r>
            </a:p>
          </p:txBody>
        </p:sp>
        <p:sp>
          <p:nvSpPr>
            <p:cNvPr id="46" name="箭头: 下 45">
              <a:extLst>
                <a:ext uri="{FF2B5EF4-FFF2-40B4-BE49-F238E27FC236}">
                  <a16:creationId xmlns:a16="http://schemas.microsoft.com/office/drawing/2014/main" id="{5F0EF82E-D780-3A9A-2531-8DAE9C1603A2}"/>
                </a:ext>
              </a:extLst>
            </p:cNvPr>
            <p:cNvSpPr/>
            <p:nvPr/>
          </p:nvSpPr>
          <p:spPr>
            <a:xfrm rot="16200000">
              <a:off x="6410729" y="910201"/>
              <a:ext cx="236823" cy="519451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箭头: 下 46">
              <a:extLst>
                <a:ext uri="{FF2B5EF4-FFF2-40B4-BE49-F238E27FC236}">
                  <a16:creationId xmlns:a16="http://schemas.microsoft.com/office/drawing/2014/main" id="{DBD69BB7-6A69-BEA5-C4F4-D41B7FA9D877}"/>
                </a:ext>
              </a:extLst>
            </p:cNvPr>
            <p:cNvSpPr/>
            <p:nvPr/>
          </p:nvSpPr>
          <p:spPr>
            <a:xfrm rot="16200000">
              <a:off x="8334528" y="996750"/>
              <a:ext cx="236823" cy="3426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箭头: 下 47">
              <a:extLst>
                <a:ext uri="{FF2B5EF4-FFF2-40B4-BE49-F238E27FC236}">
                  <a16:creationId xmlns:a16="http://schemas.microsoft.com/office/drawing/2014/main" id="{014BAED7-BFB5-3713-F6DC-D6446B8F86E6}"/>
                </a:ext>
              </a:extLst>
            </p:cNvPr>
            <p:cNvSpPr/>
            <p:nvPr/>
          </p:nvSpPr>
          <p:spPr>
            <a:xfrm rot="16200000">
              <a:off x="10252673" y="934790"/>
              <a:ext cx="236823" cy="46653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/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CN" sz="1600" b="1" i="1" smtClean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1600" b="1" i="1" smtClean="0">
                            <a:solidFill>
                              <a:schemeClr val="tx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𝓛</m:t>
                        </m:r>
                      </m:oMath>
                    </m:oMathPara>
                  </a14:m>
                  <a:endParaRPr lang="zh-CN" altLang="en-US" sz="1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箭头: 下 49">
              <a:extLst>
                <a:ext uri="{FF2B5EF4-FFF2-40B4-BE49-F238E27FC236}">
                  <a16:creationId xmlns:a16="http://schemas.microsoft.com/office/drawing/2014/main" id="{006AEC2E-2BF6-A49A-093D-90D164FB60D1}"/>
                </a:ext>
              </a:extLst>
            </p:cNvPr>
            <p:cNvSpPr/>
            <p:nvPr/>
          </p:nvSpPr>
          <p:spPr>
            <a:xfrm rot="5400000">
              <a:off x="11194584" y="1019418"/>
              <a:ext cx="236823" cy="297278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8F29D4D-3EDC-BF6B-C098-8F03E6F5AE88}"/>
                </a:ext>
              </a:extLst>
            </p:cNvPr>
            <p:cNvSpPr/>
            <p:nvPr/>
          </p:nvSpPr>
          <p:spPr>
            <a:xfrm>
              <a:off x="11538755" y="957484"/>
              <a:ext cx="773629" cy="4211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Image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1F451919-6AA6-CBCB-F108-3F58F6B61EC1}"/>
                  </a:ext>
                </a:extLst>
              </p:cNvPr>
              <p:cNvSpPr txBox="1"/>
              <p:nvPr/>
            </p:nvSpPr>
            <p:spPr>
              <a:xfrm>
                <a:off x="4985780" y="3226179"/>
                <a:ext cx="511718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SSIM</m:t>
                          </m:r>
                        </m:sub>
                      </m:sSub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=0.2</m:t>
                      </m:r>
                    </m:oMath>
                  </m:oMathPara>
                </a14:m>
                <a:endParaRPr lang="zh-CN" altLang="en-US" i="1" dirty="0"/>
              </a:p>
            </p:txBody>
          </p:sp>
        </mc:Choice>
        <mc:Fallback xmlns="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1F451919-6AA6-CBCB-F108-3F58F6B61E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5780" y="3226179"/>
                <a:ext cx="5117184" cy="276999"/>
              </a:xfrm>
              <a:prstGeom prst="rect">
                <a:avLst/>
              </a:prstGeom>
              <a:blipFill>
                <a:blip r:embed="rId6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箭头: 下 72">
            <a:extLst>
              <a:ext uri="{FF2B5EF4-FFF2-40B4-BE49-F238E27FC236}">
                <a16:creationId xmlns:a16="http://schemas.microsoft.com/office/drawing/2014/main" id="{1D0CC394-AB1B-3042-C643-02F2827A92EA}"/>
              </a:ext>
            </a:extLst>
          </p:cNvPr>
          <p:cNvSpPr/>
          <p:nvPr/>
        </p:nvSpPr>
        <p:spPr>
          <a:xfrm rot="16200000">
            <a:off x="6207990" y="4684113"/>
            <a:ext cx="236823" cy="466532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2F464B24-8125-C6CE-DFC1-9470EAC280A1}"/>
              </a:ext>
            </a:extLst>
          </p:cNvPr>
          <p:cNvGrpSpPr/>
          <p:nvPr/>
        </p:nvGrpSpPr>
        <p:grpSpPr>
          <a:xfrm>
            <a:off x="3504396" y="3999208"/>
            <a:ext cx="3197363" cy="1992948"/>
            <a:chOff x="3504396" y="3999208"/>
            <a:chExt cx="3197363" cy="1992948"/>
          </a:xfrm>
        </p:grpSpPr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546DC385-2963-167C-ABE2-C702CAAEF901}"/>
                </a:ext>
              </a:extLst>
            </p:cNvPr>
            <p:cNvCxnSpPr/>
            <p:nvPr/>
          </p:nvCxnSpPr>
          <p:spPr>
            <a:xfrm flipV="1">
              <a:off x="4339631" y="4183874"/>
              <a:ext cx="0" cy="1434095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1AB994AF-8B7B-5234-0477-F65385607ACB}"/>
                </a:ext>
              </a:extLst>
            </p:cNvPr>
            <p:cNvCxnSpPr>
              <a:cxnSpLocks/>
            </p:cNvCxnSpPr>
            <p:nvPr/>
          </p:nvCxnSpPr>
          <p:spPr>
            <a:xfrm>
              <a:off x="3632130" y="5620396"/>
              <a:ext cx="2487126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1084B60E-2EA3-D04A-3F91-187A0E61F8F4}"/>
                </a:ext>
              </a:extLst>
            </p:cNvPr>
            <p:cNvCxnSpPr/>
            <p:nvPr/>
          </p:nvCxnSpPr>
          <p:spPr>
            <a:xfrm flipV="1">
              <a:off x="4339631" y="4650941"/>
              <a:ext cx="1074406" cy="967028"/>
            </a:xfrm>
            <a:prstGeom prst="line">
              <a:avLst/>
            </a:prstGeom>
            <a:ln w="28575">
              <a:solidFill>
                <a:srgbClr val="FE6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A6751930-CA91-F114-A984-F445899825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14037" y="4646965"/>
              <a:ext cx="0" cy="971004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4D01D54E-4574-3836-D1DC-EC6450C7822F}"/>
                </a:ext>
              </a:extLst>
            </p:cNvPr>
            <p:cNvCxnSpPr>
              <a:cxnSpLocks/>
            </p:cNvCxnSpPr>
            <p:nvPr/>
          </p:nvCxnSpPr>
          <p:spPr>
            <a:xfrm>
              <a:off x="4339630" y="4646965"/>
              <a:ext cx="1074407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68AD5293-E256-5000-B0BE-5F9A066280D0}"/>
                </a:ext>
              </a:extLst>
            </p:cNvPr>
            <p:cNvSpPr/>
            <p:nvPr/>
          </p:nvSpPr>
          <p:spPr>
            <a:xfrm>
              <a:off x="5359086" y="4600553"/>
              <a:ext cx="109904" cy="109904"/>
            </a:xfrm>
            <a:prstGeom prst="ellipse">
              <a:avLst/>
            </a:prstGeom>
            <a:solidFill>
              <a:srgbClr val="FE6F5F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122917C-EF27-6D6D-6DBD-751221009C09}"/>
                </a:ext>
              </a:extLst>
            </p:cNvPr>
            <p:cNvSpPr/>
            <p:nvPr/>
          </p:nvSpPr>
          <p:spPr>
            <a:xfrm>
              <a:off x="4284678" y="5554477"/>
              <a:ext cx="109904" cy="109904"/>
            </a:xfrm>
            <a:prstGeom prst="ellipse">
              <a:avLst/>
            </a:prstGeom>
            <a:solidFill>
              <a:srgbClr val="FE6F5F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3767F0D1-FFA7-67A0-6B11-B561D0F1420E}"/>
                    </a:ext>
                  </a:extLst>
                </p:cNvPr>
                <p:cNvSpPr txBox="1"/>
                <p:nvPr/>
              </p:nvSpPr>
              <p:spPr>
                <a:xfrm>
                  <a:off x="4767949" y="5622824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3767F0D1-FFA7-67A0-6B11-B561D0F142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67949" y="5622824"/>
                  <a:ext cx="1292178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C5047371-2BA6-75C1-9721-807489A6B97F}"/>
                    </a:ext>
                  </a:extLst>
                </p:cNvPr>
                <p:cNvSpPr txBox="1"/>
                <p:nvPr/>
              </p:nvSpPr>
              <p:spPr>
                <a:xfrm>
                  <a:off x="3529706" y="4455542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72" name="文本框 71">
                  <a:extLst>
                    <a:ext uri="{FF2B5EF4-FFF2-40B4-BE49-F238E27FC236}">
                      <a16:creationId xmlns:a16="http://schemas.microsoft.com/office/drawing/2014/main" id="{C5047371-2BA6-75C1-9721-807489A6B9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29706" y="4455542"/>
                  <a:ext cx="1292178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4FC089A1-4674-57CF-EA29-CA94DFA71AC9}"/>
                    </a:ext>
                  </a:extLst>
                </p:cNvPr>
                <p:cNvSpPr txBox="1"/>
                <p:nvPr/>
              </p:nvSpPr>
              <p:spPr>
                <a:xfrm>
                  <a:off x="5409581" y="5576488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4FC089A1-4674-57CF-EA29-CA94DFA71AC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09581" y="5576488"/>
                  <a:ext cx="1292178" cy="369332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文本框 74">
                  <a:extLst>
                    <a:ext uri="{FF2B5EF4-FFF2-40B4-BE49-F238E27FC236}">
                      <a16:creationId xmlns:a16="http://schemas.microsoft.com/office/drawing/2014/main" id="{A87AF749-9E1E-47D3-8701-9247A99FC8AD}"/>
                    </a:ext>
                  </a:extLst>
                </p:cNvPr>
                <p:cNvSpPr txBox="1"/>
                <p:nvPr/>
              </p:nvSpPr>
              <p:spPr>
                <a:xfrm>
                  <a:off x="3504396" y="3999208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75" name="文本框 74">
                  <a:extLst>
                    <a:ext uri="{FF2B5EF4-FFF2-40B4-BE49-F238E27FC236}">
                      <a16:creationId xmlns:a16="http://schemas.microsoft.com/office/drawing/2014/main" id="{A87AF749-9E1E-47D3-8701-9247A99FC8A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04396" y="3999208"/>
                  <a:ext cx="1292178" cy="369332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C4E80A13-02A4-63C7-D149-8BD27BB8C345}"/>
              </a:ext>
            </a:extLst>
          </p:cNvPr>
          <p:cNvGrpSpPr/>
          <p:nvPr/>
        </p:nvGrpSpPr>
        <p:grpSpPr>
          <a:xfrm>
            <a:off x="6624350" y="4014066"/>
            <a:ext cx="2374414" cy="1914394"/>
            <a:chOff x="7183516" y="4014066"/>
            <a:chExt cx="2374414" cy="1914394"/>
          </a:xfrm>
        </p:grpSpPr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01D48080-4349-0773-0E59-7B80A98BEFAF}"/>
                </a:ext>
              </a:extLst>
            </p:cNvPr>
            <p:cNvCxnSpPr/>
            <p:nvPr/>
          </p:nvCxnSpPr>
          <p:spPr>
            <a:xfrm flipV="1">
              <a:off x="8008805" y="4181447"/>
              <a:ext cx="0" cy="1434095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EF4B59D1-E94B-EC72-0260-5C3DE26D05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83516" y="5604563"/>
              <a:ext cx="1858039" cy="1173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F630C191-F4C0-9D4C-5ABD-8B4890E35F9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804" y="4644538"/>
              <a:ext cx="957579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本框 83">
                  <a:extLst>
                    <a:ext uri="{FF2B5EF4-FFF2-40B4-BE49-F238E27FC236}">
                      <a16:creationId xmlns:a16="http://schemas.microsoft.com/office/drawing/2014/main" id="{E7D1D7A8-8917-DD30-9E2D-FDC4A25792F7}"/>
                    </a:ext>
                  </a:extLst>
                </p:cNvPr>
                <p:cNvSpPr txBox="1"/>
                <p:nvPr/>
              </p:nvSpPr>
              <p:spPr>
                <a:xfrm>
                  <a:off x="7198880" y="4453115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4" name="文本框 83">
                  <a:extLst>
                    <a:ext uri="{FF2B5EF4-FFF2-40B4-BE49-F238E27FC236}">
                      <a16:creationId xmlns:a16="http://schemas.microsoft.com/office/drawing/2014/main" id="{E7D1D7A8-8917-DD30-9E2D-FDC4A25792F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8880" y="4453115"/>
                  <a:ext cx="1292178" cy="369332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文本框 84">
                  <a:extLst>
                    <a:ext uri="{FF2B5EF4-FFF2-40B4-BE49-F238E27FC236}">
                      <a16:creationId xmlns:a16="http://schemas.microsoft.com/office/drawing/2014/main" id="{156F073C-3672-53C1-49CC-7E2B4869A131}"/>
                    </a:ext>
                  </a:extLst>
                </p:cNvPr>
                <p:cNvSpPr txBox="1"/>
                <p:nvPr/>
              </p:nvSpPr>
              <p:spPr>
                <a:xfrm>
                  <a:off x="8265752" y="5559128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5" name="文本框 84">
                  <a:extLst>
                    <a:ext uri="{FF2B5EF4-FFF2-40B4-BE49-F238E27FC236}">
                      <a16:creationId xmlns:a16="http://schemas.microsoft.com/office/drawing/2014/main" id="{156F073C-3672-53C1-49CC-7E2B4869A13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65752" y="5559128"/>
                  <a:ext cx="1292178" cy="369332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文本框 85">
                  <a:extLst>
                    <a:ext uri="{FF2B5EF4-FFF2-40B4-BE49-F238E27FC236}">
                      <a16:creationId xmlns:a16="http://schemas.microsoft.com/office/drawing/2014/main" id="{5884F809-A920-4782-83DC-C10C1D8BDDA0}"/>
                    </a:ext>
                  </a:extLst>
                </p:cNvPr>
                <p:cNvSpPr txBox="1"/>
                <p:nvPr/>
              </p:nvSpPr>
              <p:spPr>
                <a:xfrm>
                  <a:off x="7187567" y="4014066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6" name="文本框 85">
                  <a:extLst>
                    <a:ext uri="{FF2B5EF4-FFF2-40B4-BE49-F238E27FC236}">
                      <a16:creationId xmlns:a16="http://schemas.microsoft.com/office/drawing/2014/main" id="{5884F809-A920-4782-83DC-C10C1D8BDDA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87567" y="4014066"/>
                  <a:ext cx="1292178" cy="369332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0" name="连接符: 曲线 89">
              <a:extLst>
                <a:ext uri="{FF2B5EF4-FFF2-40B4-BE49-F238E27FC236}">
                  <a16:creationId xmlns:a16="http://schemas.microsoft.com/office/drawing/2014/main" id="{43692B13-A487-AD17-0C4C-3A56FD566F4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7337939" y="4722875"/>
              <a:ext cx="1341729" cy="790135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E6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D10DA945-D87A-C9A2-49FD-D2DE42A57933}"/>
                    </a:ext>
                  </a:extLst>
                </p:cNvPr>
                <p:cNvSpPr txBox="1"/>
                <p:nvPr/>
              </p:nvSpPr>
              <p:spPr>
                <a:xfrm>
                  <a:off x="7860861" y="4953658"/>
                  <a:ext cx="129217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𝑆𝑖𝑔𝑚𝑜𝑖𝑑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D10DA945-D87A-C9A2-49FD-D2DE42A579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0861" y="4953658"/>
                  <a:ext cx="1292178" cy="369332"/>
                </a:xfrm>
                <a:prstGeom prst="rect">
                  <a:avLst/>
                </a:prstGeom>
                <a:blipFill>
                  <a:blip r:embed="rId14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8" name="矩形: 圆角 97">
            <a:extLst>
              <a:ext uri="{FF2B5EF4-FFF2-40B4-BE49-F238E27FC236}">
                <a16:creationId xmlns:a16="http://schemas.microsoft.com/office/drawing/2014/main" id="{312706DF-E3B2-E46F-9571-B3FA144642CD}"/>
              </a:ext>
            </a:extLst>
          </p:cNvPr>
          <p:cNvSpPr/>
          <p:nvPr/>
        </p:nvSpPr>
        <p:spPr>
          <a:xfrm>
            <a:off x="3502211" y="3874876"/>
            <a:ext cx="5117184" cy="2117279"/>
          </a:xfrm>
          <a:prstGeom prst="roundRect">
            <a:avLst>
              <a:gd name="adj" fmla="val 6829"/>
            </a:avLst>
          </a:prstGeom>
          <a:noFill/>
          <a:ln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: 圆角 105">
            <a:extLst>
              <a:ext uri="{FF2B5EF4-FFF2-40B4-BE49-F238E27FC236}">
                <a16:creationId xmlns:a16="http://schemas.microsoft.com/office/drawing/2014/main" id="{C1F9885E-9899-7BC7-D849-4FD78FF0D007}"/>
              </a:ext>
            </a:extLst>
          </p:cNvPr>
          <p:cNvSpPr/>
          <p:nvPr/>
        </p:nvSpPr>
        <p:spPr>
          <a:xfrm>
            <a:off x="8848788" y="3868529"/>
            <a:ext cx="2782588" cy="580379"/>
          </a:xfrm>
          <a:prstGeom prst="roundRect">
            <a:avLst>
              <a:gd name="adj" fmla="val 11517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9E86D66C-D4AC-CC7A-D5C5-9913EACE49C6}"/>
                  </a:ext>
                </a:extLst>
              </p:cNvPr>
              <p:cNvSpPr txBox="1"/>
              <p:nvPr/>
            </p:nvSpPr>
            <p:spPr>
              <a:xfrm>
                <a:off x="9040740" y="3979096"/>
                <a:ext cx="261531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sz="2000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𝐸𝑥𝑝𝐴𝑐𝑡𝐹𝑢𝑛𝑐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000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altLang="zh-CN" sz="20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0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9E86D66C-D4AC-CC7A-D5C5-9913EACE49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0740" y="3979096"/>
                <a:ext cx="2615319" cy="400110"/>
              </a:xfrm>
              <a:prstGeom prst="rect">
                <a:avLst/>
              </a:prstGeom>
              <a:blipFill>
                <a:blip r:embed="rId15"/>
                <a:stretch>
                  <a:fillRect l="-233" b="-153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9" name="矩形: 圆角 108">
            <a:extLst>
              <a:ext uri="{FF2B5EF4-FFF2-40B4-BE49-F238E27FC236}">
                <a16:creationId xmlns:a16="http://schemas.microsoft.com/office/drawing/2014/main" id="{DAFEF80A-19B0-735C-1D15-0057C529BBB3}"/>
              </a:ext>
            </a:extLst>
          </p:cNvPr>
          <p:cNvSpPr/>
          <p:nvPr/>
        </p:nvSpPr>
        <p:spPr>
          <a:xfrm>
            <a:off x="8848788" y="4565601"/>
            <a:ext cx="2782588" cy="1426554"/>
          </a:xfrm>
          <a:prstGeom prst="roundRect">
            <a:avLst>
              <a:gd name="adj" fmla="val 11517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id="{8B3EDE26-14E7-4EC2-F229-4D871055BDE6}"/>
                  </a:ext>
                </a:extLst>
              </p:cNvPr>
              <p:cNvSpPr txBox="1"/>
              <p:nvPr/>
            </p:nvSpPr>
            <p:spPr>
              <a:xfrm>
                <a:off x="9040740" y="4673714"/>
                <a:ext cx="242146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𝑆𝐻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𝐼𝑛𝑖𝑡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𝑏𝑎𝑛𝑑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id="{8B3EDE26-14E7-4EC2-F229-4D871055B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0740" y="4673714"/>
                <a:ext cx="2421466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A05D2C35-AFA8-15D8-4817-3E46448D99FD}"/>
                  </a:ext>
                </a:extLst>
              </p:cNvPr>
              <p:cNvSpPr txBox="1"/>
              <p:nvPr/>
            </p:nvSpPr>
            <p:spPr>
              <a:xfrm>
                <a:off x="9040740" y="4939630"/>
                <a:ext cx="242146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𝐸𝑣𝑒𝑟𝑦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1000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𝑖𝑡𝑒𝑟𝑠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zh-CN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A05D2C35-AFA8-15D8-4817-3E46448D99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0740" y="4939630"/>
                <a:ext cx="2421466" cy="369332"/>
              </a:xfrm>
              <a:prstGeom prst="rect">
                <a:avLst/>
              </a:prstGeom>
              <a:blipFill>
                <a:blip r:embed="rId17"/>
                <a:stretch>
                  <a:fillRect l="-504"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id="{27ED581B-BF7F-CE1E-83F0-C5CCDFAAACCA}"/>
                  </a:ext>
                </a:extLst>
              </p:cNvPr>
              <p:cNvSpPr txBox="1"/>
              <p:nvPr/>
            </p:nvSpPr>
            <p:spPr>
              <a:xfrm>
                <a:off x="9341857" y="5192745"/>
                <a:ext cx="242146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𝑆𝐻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𝑎𝑑𝑑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𝑜𝑛𝑒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𝑏𝑎𝑛𝑑</m:t>
                      </m:r>
                    </m:oMath>
                  </m:oMathPara>
                </a14:m>
                <a:endParaRPr lang="zh-CN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id="{27ED581B-BF7F-CE1E-83F0-C5CCDFAAA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1857" y="5192745"/>
                <a:ext cx="2421466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文本框 113">
                <a:extLst>
                  <a:ext uri="{FF2B5EF4-FFF2-40B4-BE49-F238E27FC236}">
                    <a16:creationId xmlns:a16="http://schemas.microsoft.com/office/drawing/2014/main" id="{6D0C0B1A-E5CF-CF79-4772-27C3B0D58B1E}"/>
                  </a:ext>
                </a:extLst>
              </p:cNvPr>
              <p:cNvSpPr txBox="1"/>
              <p:nvPr/>
            </p:nvSpPr>
            <p:spPr>
              <a:xfrm>
                <a:off x="9040740" y="5489474"/>
                <a:ext cx="242146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𝑢𝑛𝑡𝑖𝑙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𝑏𝑎𝑛𝑑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zh-CN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4" name="文本框 113">
                <a:extLst>
                  <a:ext uri="{FF2B5EF4-FFF2-40B4-BE49-F238E27FC236}">
                    <a16:creationId xmlns:a16="http://schemas.microsoft.com/office/drawing/2014/main" id="{6D0C0B1A-E5CF-CF79-4772-27C3B0D58B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0740" y="5489474"/>
                <a:ext cx="2421466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4634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Adaptive Density Control</a:t>
            </a:r>
            <a:endParaRPr lang="zh-CN" altLang="en-US" b="1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697869" y="2222458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836561" y="2422320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Optimization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697869" y="2765241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8AF58FC-B192-F2AC-5487-675DDBF3143B}"/>
              </a:ext>
            </a:extLst>
          </p:cNvPr>
          <p:cNvSpPr/>
          <p:nvPr/>
        </p:nvSpPr>
        <p:spPr>
          <a:xfrm>
            <a:off x="695997" y="3766359"/>
            <a:ext cx="2364946" cy="1333877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DF41475-3331-E67E-F752-9A936137D05D}"/>
              </a:ext>
            </a:extLst>
          </p:cNvPr>
          <p:cNvSpPr txBox="1"/>
          <p:nvPr/>
        </p:nvSpPr>
        <p:spPr>
          <a:xfrm>
            <a:off x="834689" y="3936573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Adaptive</a:t>
            </a:r>
          </a:p>
          <a:p>
            <a:pPr algn="ctr"/>
            <a:r>
              <a:rPr lang="en-US" altLang="zh-CN" b="1" dirty="0"/>
              <a:t>Density Control</a:t>
            </a:r>
            <a:endParaRPr lang="zh-CN" altLang="en-US" b="1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2DCE016-45F3-9300-7C30-E78285936AD5}"/>
              </a:ext>
            </a:extLst>
          </p:cNvPr>
          <p:cNvSpPr txBox="1"/>
          <p:nvPr/>
        </p:nvSpPr>
        <p:spPr>
          <a:xfrm>
            <a:off x="695997" y="4529480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split Gaussians </a:t>
            </a:r>
          </a:p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fill sparse regions?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A471C8C-F39B-1120-4177-D9AA1F809410}"/>
              </a:ext>
            </a:extLst>
          </p:cNvPr>
          <p:cNvGrpSpPr/>
          <p:nvPr/>
        </p:nvGrpSpPr>
        <p:grpSpPr>
          <a:xfrm>
            <a:off x="3384275" y="1430265"/>
            <a:ext cx="8247101" cy="1545030"/>
            <a:chOff x="4065283" y="117130"/>
            <a:chExt cx="8247101" cy="154503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C8EED81-4E0B-DB22-AAAD-D9F12DB4D84B}"/>
                </a:ext>
              </a:extLst>
            </p:cNvPr>
            <p:cNvSpPr/>
            <p:nvPr/>
          </p:nvSpPr>
          <p:spPr>
            <a:xfrm>
              <a:off x="6845119" y="809422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Projection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BE35D56-23A9-9DCD-7962-4BDBD6D94780}"/>
                </a:ext>
              </a:extLst>
            </p:cNvPr>
            <p:cNvSpPr/>
            <p:nvPr/>
          </p:nvSpPr>
          <p:spPr>
            <a:xfrm>
              <a:off x="8685279" y="807967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Tile-Based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Renderer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30197A42-4473-E484-E215-B09F3F379C66}"/>
                </a:ext>
              </a:extLst>
            </p:cNvPr>
            <p:cNvSpPr/>
            <p:nvPr/>
          </p:nvSpPr>
          <p:spPr>
            <a:xfrm>
              <a:off x="6521755" y="278746"/>
              <a:ext cx="3867150" cy="1270536"/>
            </a:xfrm>
            <a:prstGeom prst="roundRect">
              <a:avLst>
                <a:gd name="adj" fmla="val 6829"/>
              </a:avLst>
            </a:prstGeom>
            <a:noFill/>
            <a:ln>
              <a:solidFill>
                <a:srgbClr val="FE6F5F"/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622F4475-CF09-2CC2-6BAF-4DDE67D22E9C}"/>
                </a:ext>
              </a:extLst>
            </p:cNvPr>
            <p:cNvSpPr/>
            <p:nvPr/>
          </p:nvSpPr>
          <p:spPr>
            <a:xfrm>
              <a:off x="4313139" y="801001"/>
              <a:ext cx="1869236" cy="8611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Spare Gaussian 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Point Cloud</a:t>
              </a:r>
            </a:p>
            <a:p>
              <a:pPr algn="ctr"/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72C18C9-592A-6EE1-0616-6E2AD60839FD}"/>
                </a:ext>
              </a:extLst>
            </p:cNvPr>
            <p:cNvSpPr/>
            <p:nvPr/>
          </p:nvSpPr>
          <p:spPr>
            <a:xfrm>
              <a:off x="4313138" y="117130"/>
              <a:ext cx="1869237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Camera Movement Sequence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/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𝒑𝒐𝒔</m:t>
                        </m:r>
                        <m:d>
                          <m:dPr>
                            <m:ctrlP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𝒎𝒆𝒂𝒏</m:t>
                            </m:r>
                          </m:e>
                        </m:d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𝚺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𝜶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𝑺𝑯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&gt;</m:t>
                        </m:r>
                      </m:oMath>
                    </m:oMathPara>
                  </a14:m>
                  <a:endParaRPr lang="zh-CN" altLang="en-US" sz="1200" b="1" dirty="0">
                    <a:solidFill>
                      <a:srgbClr val="FE6F5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blipFill>
                  <a:blip r:embed="rId4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A883812E-8A31-D6FD-A90D-205E44412D46}"/>
                </a:ext>
              </a:extLst>
            </p:cNvPr>
            <p:cNvSpPr txBox="1"/>
            <p:nvPr/>
          </p:nvSpPr>
          <p:spPr>
            <a:xfrm>
              <a:off x="6696426" y="328321"/>
              <a:ext cx="35178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 Pipeline</a:t>
              </a:r>
            </a:p>
          </p:txBody>
        </p:sp>
        <p:sp>
          <p:nvSpPr>
            <p:cNvPr id="46" name="箭头: 下 45">
              <a:extLst>
                <a:ext uri="{FF2B5EF4-FFF2-40B4-BE49-F238E27FC236}">
                  <a16:creationId xmlns:a16="http://schemas.microsoft.com/office/drawing/2014/main" id="{5F0EF82E-D780-3A9A-2531-8DAE9C1603A2}"/>
                </a:ext>
              </a:extLst>
            </p:cNvPr>
            <p:cNvSpPr/>
            <p:nvPr/>
          </p:nvSpPr>
          <p:spPr>
            <a:xfrm rot="16200000">
              <a:off x="6410729" y="910201"/>
              <a:ext cx="236823" cy="519451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箭头: 下 46">
              <a:extLst>
                <a:ext uri="{FF2B5EF4-FFF2-40B4-BE49-F238E27FC236}">
                  <a16:creationId xmlns:a16="http://schemas.microsoft.com/office/drawing/2014/main" id="{DBD69BB7-6A69-BEA5-C4F4-D41B7FA9D877}"/>
                </a:ext>
              </a:extLst>
            </p:cNvPr>
            <p:cNvSpPr/>
            <p:nvPr/>
          </p:nvSpPr>
          <p:spPr>
            <a:xfrm rot="16200000">
              <a:off x="8334528" y="996750"/>
              <a:ext cx="236823" cy="3426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箭头: 下 47">
              <a:extLst>
                <a:ext uri="{FF2B5EF4-FFF2-40B4-BE49-F238E27FC236}">
                  <a16:creationId xmlns:a16="http://schemas.microsoft.com/office/drawing/2014/main" id="{014BAED7-BFB5-3713-F6DC-D6446B8F86E6}"/>
                </a:ext>
              </a:extLst>
            </p:cNvPr>
            <p:cNvSpPr/>
            <p:nvPr/>
          </p:nvSpPr>
          <p:spPr>
            <a:xfrm rot="16200000">
              <a:off x="10252673" y="934790"/>
              <a:ext cx="236823" cy="46653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/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CN" sz="1600" b="1" i="1" smtClean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1600" b="1" i="1" smtClean="0">
                            <a:solidFill>
                              <a:schemeClr val="tx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𝓛</m:t>
                        </m:r>
                      </m:oMath>
                    </m:oMathPara>
                  </a14:m>
                  <a:endParaRPr lang="zh-CN" altLang="en-US" sz="1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箭头: 下 49">
              <a:extLst>
                <a:ext uri="{FF2B5EF4-FFF2-40B4-BE49-F238E27FC236}">
                  <a16:creationId xmlns:a16="http://schemas.microsoft.com/office/drawing/2014/main" id="{006AEC2E-2BF6-A49A-093D-90D164FB60D1}"/>
                </a:ext>
              </a:extLst>
            </p:cNvPr>
            <p:cNvSpPr/>
            <p:nvPr/>
          </p:nvSpPr>
          <p:spPr>
            <a:xfrm rot="5400000">
              <a:off x="11194584" y="1019418"/>
              <a:ext cx="236823" cy="297278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8F29D4D-3EDC-BF6B-C098-8F03E6F5AE88}"/>
                </a:ext>
              </a:extLst>
            </p:cNvPr>
            <p:cNvSpPr/>
            <p:nvPr/>
          </p:nvSpPr>
          <p:spPr>
            <a:xfrm>
              <a:off x="11538755" y="957484"/>
              <a:ext cx="773629" cy="4211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Image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A9FF23B6-CEB0-F5CC-BE53-5651AA33387C}"/>
                  </a:ext>
                </a:extLst>
              </p:cNvPr>
              <p:cNvSpPr/>
              <p:nvPr/>
            </p:nvSpPr>
            <p:spPr>
              <a:xfrm>
                <a:off x="3705736" y="3783922"/>
                <a:ext cx="2233672" cy="42114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16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𝐺𝑎𝑢𝑠𝑠𝑖𝑎𝑛</m:t>
                    </m:r>
                    <m:r>
                      <a:rPr lang="en-US" altLang="zh-CN" sz="16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[</m:t>
                    </m:r>
                    <m:r>
                      <a:rPr lang="en-US" altLang="zh-CN" sz="16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𝑝𝑜𝑠</m:t>
                    </m:r>
                    <m:r>
                      <a:rPr lang="en-US" altLang="zh-CN" sz="16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] </m:t>
                    </m:r>
                    <m:r>
                      <m:rPr>
                        <m:sty m:val="p"/>
                      </m:rPr>
                      <a:rPr lang="en-US" altLang="zh-CN" sz="1600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grid</m:t>
                    </m:r>
                    <m:r>
                      <a:rPr lang="en-US" altLang="zh-CN" sz="16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16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A9FF23B6-CEB0-F5CC-BE53-5651AA3338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5736" y="3783922"/>
                <a:ext cx="2233672" cy="4211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bg1">
                    <a:lumMod val="50000"/>
                  </a:schemeClr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8C5B3551-1BC3-271C-49E5-D6B08F4CB308}"/>
                  </a:ext>
                </a:extLst>
              </p:cNvPr>
              <p:cNvSpPr/>
              <p:nvPr/>
            </p:nvSpPr>
            <p:spPr>
              <a:xfrm>
                <a:off x="3933912" y="4429099"/>
                <a:ext cx="1777319" cy="51063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‖"/>
                          <m:endChr m:val="‖"/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0" i="1" smtClean="0">
                              <a:effectLst/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effectLst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8C5B3551-1BC3-271C-49E5-D6B08F4CB3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3912" y="4429099"/>
                <a:ext cx="1777319" cy="510631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75D3E8F-5BE6-EEEE-D29F-AC8F9F6F2366}"/>
              </a:ext>
            </a:extLst>
          </p:cNvPr>
          <p:cNvCxnSpPr>
            <a:cxnSpLocks/>
          </p:cNvCxnSpPr>
          <p:nvPr/>
        </p:nvCxnSpPr>
        <p:spPr>
          <a:xfrm flipH="1">
            <a:off x="3515549" y="3429000"/>
            <a:ext cx="8115827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8B48303-74E5-4917-074D-AC3BC4CD4160}"/>
              </a:ext>
            </a:extLst>
          </p:cNvPr>
          <p:cNvSpPr txBox="1"/>
          <p:nvPr/>
        </p:nvSpPr>
        <p:spPr>
          <a:xfrm>
            <a:off x="6349818" y="3222911"/>
            <a:ext cx="2274486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Every 100 Iterations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66EBCE3-6B4A-3E0C-DE6D-E2AF9D59F0C8}"/>
              </a:ext>
            </a:extLst>
          </p:cNvPr>
          <p:cNvCxnSpPr>
            <a:cxnSpLocks/>
            <a:stCxn id="3" idx="2"/>
            <a:endCxn id="17" idx="0"/>
          </p:cNvCxnSpPr>
          <p:nvPr/>
        </p:nvCxnSpPr>
        <p:spPr>
          <a:xfrm>
            <a:off x="4822572" y="4205066"/>
            <a:ext cx="0" cy="22403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D57FC13F-D932-7126-9BD1-7A815A511325}"/>
                  </a:ext>
                </a:extLst>
              </p:cNvPr>
              <p:cNvSpPr/>
              <p:nvPr/>
            </p:nvSpPr>
            <p:spPr>
              <a:xfrm>
                <a:off x="3567138" y="5241392"/>
                <a:ext cx="2510866" cy="51063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‖"/>
                          <m:endChr m:val="‖"/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d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𝑡h𝑟𝑒𝑠h𝑜𝑙𝑑</m:t>
                      </m:r>
                    </m:oMath>
                  </m:oMathPara>
                </a14:m>
                <a:endParaRPr lang="zh-CN" altLang="en-US" dirty="0">
                  <a:effectLst/>
                </a:endParaRPr>
              </a:p>
            </p:txBody>
          </p:sp>
        </mc:Choice>
        <mc:Fallback xmlns=""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D57FC13F-D932-7126-9BD1-7A815A5113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7138" y="5241392"/>
                <a:ext cx="2510866" cy="510631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4" name="图片 33">
            <a:extLst>
              <a:ext uri="{FF2B5EF4-FFF2-40B4-BE49-F238E27FC236}">
                <a16:creationId xmlns:a16="http://schemas.microsoft.com/office/drawing/2014/main" id="{43EF5D71-1A11-D9E5-DE58-B4A140DB09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02108" y="3572610"/>
            <a:ext cx="4729268" cy="2732639"/>
          </a:xfrm>
          <a:prstGeom prst="rect">
            <a:avLst/>
          </a:prstGeom>
        </p:spPr>
      </p:pic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B38F6391-50A1-84E6-542A-8B1B4E0263AA}"/>
              </a:ext>
            </a:extLst>
          </p:cNvPr>
          <p:cNvCxnSpPr>
            <a:cxnSpLocks/>
            <a:stCxn id="17" idx="2"/>
            <a:endCxn id="29" idx="0"/>
          </p:cNvCxnSpPr>
          <p:nvPr/>
        </p:nvCxnSpPr>
        <p:spPr>
          <a:xfrm flipH="1">
            <a:off x="4822571" y="4939730"/>
            <a:ext cx="1" cy="30166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A5F3CF08-F2DE-159B-E5FF-DF95AD9A0D24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 flipV="1">
            <a:off x="6078004" y="4938930"/>
            <a:ext cx="824104" cy="557778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305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Adaptive Density Control</a:t>
            </a:r>
            <a:endParaRPr lang="zh-CN" altLang="en-US" b="1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FE25F21-85EA-82B7-4266-6A955DBA21D0}"/>
              </a:ext>
            </a:extLst>
          </p:cNvPr>
          <p:cNvSpPr/>
          <p:nvPr/>
        </p:nvSpPr>
        <p:spPr>
          <a:xfrm>
            <a:off x="697869" y="2222458"/>
            <a:ext cx="2364946" cy="1447252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083A3-C606-3E0C-62F5-6C34DDADF26A}"/>
              </a:ext>
            </a:extLst>
          </p:cNvPr>
          <p:cNvSpPr txBox="1"/>
          <p:nvPr/>
        </p:nvSpPr>
        <p:spPr>
          <a:xfrm>
            <a:off x="836561" y="2422320"/>
            <a:ext cx="208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Optimization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CC28C4-0E1B-9742-3E8C-A33ADAEE0D2B}"/>
              </a:ext>
            </a:extLst>
          </p:cNvPr>
          <p:cNvSpPr txBox="1"/>
          <p:nvPr/>
        </p:nvSpPr>
        <p:spPr>
          <a:xfrm>
            <a:off x="697869" y="2765241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How to optimize the variables on  Gaussians?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/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sz="1200" b="1" i="1" smtClean="0">
                          <a:solidFill>
                            <a:srgbClr val="A6A6A6"/>
                          </a:solidFill>
                          <a:effectLst/>
                          <a:latin typeface="Cambria Math" panose="02040503050406030204" pitchFamily="18" charset="0"/>
                        </a:rPr>
                        <m:t>𝒑𝒐𝒔</m:t>
                      </m:r>
                      <m:d>
                        <m:dPr>
                          <m:ctrlP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𝒎𝒆𝒂𝒏</m:t>
                          </m:r>
                        </m:e>
                      </m:d>
                      <m:r>
                        <a:rPr lang="en-US" altLang="zh-CN" sz="1200" b="1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altLang="zh-CN" sz="1200" b="1" i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𝑺𝑯</m:t>
                      </m:r>
                      <m:r>
                        <a:rPr lang="en-US" altLang="zh-CN" sz="1200" b="1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9D273B5-F73A-3184-9EFC-A06FE62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868" y="3155780"/>
                <a:ext cx="2364946" cy="276999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0324B-BF83-55F3-DDF0-EF8291DBC367}"/>
              </a:ext>
            </a:extLst>
          </p:cNvPr>
          <p:cNvCxnSpPr>
            <a:cxnSpLocks/>
          </p:cNvCxnSpPr>
          <p:nvPr/>
        </p:nvCxnSpPr>
        <p:spPr>
          <a:xfrm flipV="1">
            <a:off x="3384275" y="1230164"/>
            <a:ext cx="0" cy="508748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8AF58FC-B192-F2AC-5487-675DDBF3143B}"/>
              </a:ext>
            </a:extLst>
          </p:cNvPr>
          <p:cNvSpPr/>
          <p:nvPr/>
        </p:nvSpPr>
        <p:spPr>
          <a:xfrm>
            <a:off x="695997" y="3766359"/>
            <a:ext cx="2364946" cy="1333877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rgbClr val="FE6F5F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DF41475-3331-E67E-F752-9A936137D05D}"/>
              </a:ext>
            </a:extLst>
          </p:cNvPr>
          <p:cNvSpPr txBox="1"/>
          <p:nvPr/>
        </p:nvSpPr>
        <p:spPr>
          <a:xfrm>
            <a:off x="834689" y="3936573"/>
            <a:ext cx="208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Adaptive</a:t>
            </a:r>
          </a:p>
          <a:p>
            <a:pPr algn="ctr"/>
            <a:r>
              <a:rPr lang="en-US" altLang="zh-CN" b="1" dirty="0"/>
              <a:t>Density Control</a:t>
            </a:r>
            <a:endParaRPr lang="zh-CN" altLang="en-US" b="1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2DCE016-45F3-9300-7C30-E78285936AD5}"/>
              </a:ext>
            </a:extLst>
          </p:cNvPr>
          <p:cNvSpPr txBox="1"/>
          <p:nvPr/>
        </p:nvSpPr>
        <p:spPr>
          <a:xfrm>
            <a:off x="695997" y="4529480"/>
            <a:ext cx="236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split Gaussians </a:t>
            </a:r>
          </a:p>
          <a:p>
            <a:pPr algn="ctr"/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fill sparse regions?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A471C8C-F39B-1120-4177-D9AA1F809410}"/>
              </a:ext>
            </a:extLst>
          </p:cNvPr>
          <p:cNvGrpSpPr/>
          <p:nvPr/>
        </p:nvGrpSpPr>
        <p:grpSpPr>
          <a:xfrm>
            <a:off x="3384275" y="1430265"/>
            <a:ext cx="8247101" cy="1545030"/>
            <a:chOff x="4065283" y="117130"/>
            <a:chExt cx="8247101" cy="154503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C8EED81-4E0B-DB22-AAAD-D9F12DB4D84B}"/>
                </a:ext>
              </a:extLst>
            </p:cNvPr>
            <p:cNvSpPr/>
            <p:nvPr/>
          </p:nvSpPr>
          <p:spPr>
            <a:xfrm>
              <a:off x="6845119" y="809422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Projection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BE35D56-23A9-9DCD-7962-4BDBD6D94780}"/>
                </a:ext>
              </a:extLst>
            </p:cNvPr>
            <p:cNvSpPr/>
            <p:nvPr/>
          </p:nvSpPr>
          <p:spPr>
            <a:xfrm>
              <a:off x="8685279" y="807967"/>
              <a:ext cx="1380261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Tile-Based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Renderer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30197A42-4473-E484-E215-B09F3F379C66}"/>
                </a:ext>
              </a:extLst>
            </p:cNvPr>
            <p:cNvSpPr/>
            <p:nvPr/>
          </p:nvSpPr>
          <p:spPr>
            <a:xfrm>
              <a:off x="6521755" y="278746"/>
              <a:ext cx="3867150" cy="1270536"/>
            </a:xfrm>
            <a:prstGeom prst="roundRect">
              <a:avLst>
                <a:gd name="adj" fmla="val 6829"/>
              </a:avLst>
            </a:prstGeom>
            <a:noFill/>
            <a:ln>
              <a:solidFill>
                <a:srgbClr val="FE6F5F"/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622F4475-CF09-2CC2-6BAF-4DDE67D22E9C}"/>
                </a:ext>
              </a:extLst>
            </p:cNvPr>
            <p:cNvSpPr/>
            <p:nvPr/>
          </p:nvSpPr>
          <p:spPr>
            <a:xfrm>
              <a:off x="4313139" y="801001"/>
              <a:ext cx="1869236" cy="8611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Spare Gaussian 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Point Cloud</a:t>
              </a:r>
            </a:p>
            <a:p>
              <a:pPr algn="ctr"/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72C18C9-592A-6EE1-0616-6E2AD60839FD}"/>
                </a:ext>
              </a:extLst>
            </p:cNvPr>
            <p:cNvSpPr/>
            <p:nvPr/>
          </p:nvSpPr>
          <p:spPr>
            <a:xfrm>
              <a:off x="4313138" y="117130"/>
              <a:ext cx="1869237" cy="623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Camera Movement Sequence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/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𝒑𝒐𝒔</m:t>
                        </m:r>
                        <m:d>
                          <m:dPr>
                            <m:ctrlP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200" b="1" i="1" smtClean="0">
                                <a:solidFill>
                                  <a:srgbClr val="FE6F5F"/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𝒎𝒆𝒂𝒏</m:t>
                            </m:r>
                          </m:e>
                        </m:d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𝚺</m:t>
                        </m:r>
                        <m:r>
                          <a:rPr lang="en-US" altLang="zh-CN" sz="1200" b="1" i="0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𝜶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𝑺𝑯</m:t>
                        </m:r>
                        <m:r>
                          <a:rPr lang="en-US" altLang="zh-CN" sz="1200" b="1" i="1" smtClean="0">
                            <a:solidFill>
                              <a:srgbClr val="FE6F5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&gt;</m:t>
                        </m:r>
                      </m:oMath>
                    </m:oMathPara>
                  </a14:m>
                  <a:endParaRPr lang="zh-CN" altLang="en-US" sz="1200" b="1" dirty="0">
                    <a:solidFill>
                      <a:srgbClr val="FE6F5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83C63E16-5267-046E-8486-DB9D557B63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5283" y="1326729"/>
                  <a:ext cx="2364946" cy="276999"/>
                </a:xfrm>
                <a:prstGeom prst="rect">
                  <a:avLst/>
                </a:prstGeom>
                <a:blipFill>
                  <a:blip r:embed="rId4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A883812E-8A31-D6FD-A90D-205E44412D46}"/>
                </a:ext>
              </a:extLst>
            </p:cNvPr>
            <p:cNvSpPr txBox="1"/>
            <p:nvPr/>
          </p:nvSpPr>
          <p:spPr>
            <a:xfrm>
              <a:off x="6696426" y="328321"/>
              <a:ext cx="35178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Render Pipeline</a:t>
              </a:r>
            </a:p>
          </p:txBody>
        </p:sp>
        <p:sp>
          <p:nvSpPr>
            <p:cNvPr id="46" name="箭头: 下 45">
              <a:extLst>
                <a:ext uri="{FF2B5EF4-FFF2-40B4-BE49-F238E27FC236}">
                  <a16:creationId xmlns:a16="http://schemas.microsoft.com/office/drawing/2014/main" id="{5F0EF82E-D780-3A9A-2531-8DAE9C1603A2}"/>
                </a:ext>
              </a:extLst>
            </p:cNvPr>
            <p:cNvSpPr/>
            <p:nvPr/>
          </p:nvSpPr>
          <p:spPr>
            <a:xfrm rot="16200000">
              <a:off x="6410729" y="910201"/>
              <a:ext cx="236823" cy="519451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箭头: 下 46">
              <a:extLst>
                <a:ext uri="{FF2B5EF4-FFF2-40B4-BE49-F238E27FC236}">
                  <a16:creationId xmlns:a16="http://schemas.microsoft.com/office/drawing/2014/main" id="{DBD69BB7-6A69-BEA5-C4F4-D41B7FA9D877}"/>
                </a:ext>
              </a:extLst>
            </p:cNvPr>
            <p:cNvSpPr/>
            <p:nvPr/>
          </p:nvSpPr>
          <p:spPr>
            <a:xfrm rot="16200000">
              <a:off x="8334528" y="996750"/>
              <a:ext cx="236823" cy="3426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箭头: 下 47">
              <a:extLst>
                <a:ext uri="{FF2B5EF4-FFF2-40B4-BE49-F238E27FC236}">
                  <a16:creationId xmlns:a16="http://schemas.microsoft.com/office/drawing/2014/main" id="{014BAED7-BFB5-3713-F6DC-D6446B8F86E6}"/>
                </a:ext>
              </a:extLst>
            </p:cNvPr>
            <p:cNvSpPr/>
            <p:nvPr/>
          </p:nvSpPr>
          <p:spPr>
            <a:xfrm rot="16200000">
              <a:off x="10252673" y="934790"/>
              <a:ext cx="236823" cy="46653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/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zh-CN" sz="1600" b="1" i="1" smtClean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1600" b="1" i="1" smtClean="0">
                            <a:solidFill>
                              <a:schemeClr val="tx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𝓛</m:t>
                        </m:r>
                      </m:oMath>
                    </m:oMathPara>
                  </a14:m>
                  <a:endParaRPr lang="zh-CN" altLang="en-US" sz="16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B09B3F2D-B437-74E9-5A6F-5FE63AB93DD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12269" y="979942"/>
                  <a:ext cx="368391" cy="368391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箭头: 下 49">
              <a:extLst>
                <a:ext uri="{FF2B5EF4-FFF2-40B4-BE49-F238E27FC236}">
                  <a16:creationId xmlns:a16="http://schemas.microsoft.com/office/drawing/2014/main" id="{006AEC2E-2BF6-A49A-093D-90D164FB60D1}"/>
                </a:ext>
              </a:extLst>
            </p:cNvPr>
            <p:cNvSpPr/>
            <p:nvPr/>
          </p:nvSpPr>
          <p:spPr>
            <a:xfrm rot="5400000">
              <a:off x="11194584" y="1019418"/>
              <a:ext cx="236823" cy="297278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8F29D4D-3EDC-BF6B-C098-8F03E6F5AE88}"/>
                </a:ext>
              </a:extLst>
            </p:cNvPr>
            <p:cNvSpPr/>
            <p:nvPr/>
          </p:nvSpPr>
          <p:spPr>
            <a:xfrm>
              <a:off x="11538755" y="957484"/>
              <a:ext cx="773629" cy="4211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Image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A5125FC8-C003-5E8F-67D0-0372DA92D778}"/>
                  </a:ext>
                </a:extLst>
              </p:cNvPr>
              <p:cNvSpPr/>
              <p:nvPr/>
            </p:nvSpPr>
            <p:spPr>
              <a:xfrm>
                <a:off x="3632130" y="4001352"/>
                <a:ext cx="1090171" cy="42114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𝑜𝑝𝑎𝑐𝑖𝑡𝑦</m:t>
                      </m:r>
                      <m:r>
                        <a:rPr lang="en-US" altLang="zh-CN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A5125FC8-C003-5E8F-67D0-0372DA92D7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2130" y="4001352"/>
                <a:ext cx="1090171" cy="4211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bg1">
                    <a:lumMod val="50000"/>
                  </a:schemeClr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: 圆角 4">
                <a:extLst>
                  <a:ext uri="{FF2B5EF4-FFF2-40B4-BE49-F238E27FC236}">
                    <a16:creationId xmlns:a16="http://schemas.microsoft.com/office/drawing/2014/main" id="{474AB2E0-54AD-FD72-737D-DFC5C2B68A10}"/>
                  </a:ext>
                </a:extLst>
              </p:cNvPr>
              <p:cNvSpPr/>
              <p:nvPr/>
            </p:nvSpPr>
            <p:spPr>
              <a:xfrm>
                <a:off x="5184327" y="3958908"/>
                <a:ext cx="1362949" cy="51063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effectLst/>
                </a:endParaRPr>
              </a:p>
            </p:txBody>
          </p:sp>
        </mc:Choice>
        <mc:Fallback xmlns="">
          <p:sp>
            <p:nvSpPr>
              <p:cNvPr id="5" name="矩形: 圆角 4">
                <a:extLst>
                  <a:ext uri="{FF2B5EF4-FFF2-40B4-BE49-F238E27FC236}">
                    <a16:creationId xmlns:a16="http://schemas.microsoft.com/office/drawing/2014/main" id="{474AB2E0-54AD-FD72-737D-DFC5C2B68A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4327" y="3958908"/>
                <a:ext cx="1362949" cy="510631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930BD2AE-B206-C802-CF28-62E25FA346B8}"/>
                  </a:ext>
                </a:extLst>
              </p:cNvPr>
              <p:cNvSpPr/>
              <p:nvPr/>
            </p:nvSpPr>
            <p:spPr>
              <a:xfrm>
                <a:off x="7009302" y="3956608"/>
                <a:ext cx="2342386" cy="51063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𝑟𝑒𝑚𝑜𝑣𝑒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𝐺𝑎𝑢𝑠𝑠𝑖𝑎𝑛</m:t>
                      </m:r>
                      <m:r>
                        <a:rPr lang="en-US" altLang="zh-CN" b="0" i="1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effectLst/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effectLst/>
                </a:endParaRPr>
              </a:p>
            </p:txBody>
          </p:sp>
        </mc:Choice>
        <mc:Fallback xmlns=""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930BD2AE-B206-C802-CF28-62E25FA346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9302" y="3956608"/>
                <a:ext cx="2342386" cy="510631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FE6F5F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35032EF-1556-9747-DDC3-9B836315652B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722301" y="4211924"/>
            <a:ext cx="462026" cy="23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0615E1E-C3B9-376C-DD3C-C6F8EBE3841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6547276" y="4211924"/>
            <a:ext cx="462026" cy="23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64835990-F8CC-52B6-1A27-CD7F7F8FF3E7}"/>
              </a:ext>
            </a:extLst>
          </p:cNvPr>
          <p:cNvCxnSpPr>
            <a:cxnSpLocks/>
          </p:cNvCxnSpPr>
          <p:nvPr/>
        </p:nvCxnSpPr>
        <p:spPr>
          <a:xfrm flipH="1">
            <a:off x="3515549" y="3429000"/>
            <a:ext cx="8115827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07F85E8-5367-6B91-3E3B-73016A977D0C}"/>
              </a:ext>
            </a:extLst>
          </p:cNvPr>
          <p:cNvSpPr txBox="1"/>
          <p:nvPr/>
        </p:nvSpPr>
        <p:spPr>
          <a:xfrm>
            <a:off x="6349818" y="3222911"/>
            <a:ext cx="2274486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Every 100 Iterations</a:t>
            </a:r>
            <a:endParaRPr lang="zh-CN" altLang="en-US" b="1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0C71F7A-AF64-014C-C8C1-A1FDCC969379}"/>
              </a:ext>
            </a:extLst>
          </p:cNvPr>
          <p:cNvSpPr txBox="1"/>
          <p:nvPr/>
        </p:nvSpPr>
        <p:spPr>
          <a:xfrm>
            <a:off x="3633726" y="4757554"/>
            <a:ext cx="5241465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CN" b="1" dirty="0"/>
              <a:t>In order to remove </a:t>
            </a:r>
            <a:r>
              <a:rPr lang="en-US" altLang="zh-C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Outliers.</a:t>
            </a:r>
            <a:endParaRPr lang="zh-CN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53228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Kerbl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, Bernhard, et al. "3d gaussian splatting for real-time radiance field rendering."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42.4 (2023): 1-14.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Rendering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D875E1EE-469E-C575-5AF5-27C5C7FA6453}"/>
              </a:ext>
            </a:extLst>
          </p:cNvPr>
          <p:cNvSpPr/>
          <p:nvPr/>
        </p:nvSpPr>
        <p:spPr>
          <a:xfrm>
            <a:off x="4671772" y="2005467"/>
            <a:ext cx="2848455" cy="2956958"/>
          </a:xfrm>
          <a:prstGeom prst="roundRect">
            <a:avLst>
              <a:gd name="adj" fmla="val 3740"/>
            </a:avLst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  <a:prstDash val="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4DCED46-3276-BE2F-82CA-4D9D65E99D6D}"/>
              </a:ext>
            </a:extLst>
          </p:cNvPr>
          <p:cNvSpPr txBox="1"/>
          <p:nvPr/>
        </p:nvSpPr>
        <p:spPr>
          <a:xfrm>
            <a:off x="4671771" y="2265274"/>
            <a:ext cx="2848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Fast Tile-Based Differentiable Rendering</a:t>
            </a:r>
            <a:endParaRPr lang="zh-CN" altLang="en-US" b="1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7FDE084-2606-A3A2-A81E-5F590DF29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625" y="2978720"/>
            <a:ext cx="2446744" cy="1758323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250386F-FA2C-0F0C-67AB-DF0D68891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8000" y="676619"/>
            <a:ext cx="5800000" cy="5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15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What is Volume Rendering?</a:t>
            </a:r>
            <a:endParaRPr lang="zh-CN" altLang="en-US" sz="2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20BBAC-EA01-97B6-88ED-6176C0E7A16A}"/>
              </a:ext>
            </a:extLst>
          </p:cNvPr>
          <p:cNvSpPr/>
          <p:nvPr/>
        </p:nvSpPr>
        <p:spPr>
          <a:xfrm>
            <a:off x="372665" y="776289"/>
            <a:ext cx="5626387" cy="587216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A14CC0-0162-2407-0769-11786BD680CC}"/>
              </a:ext>
            </a:extLst>
          </p:cNvPr>
          <p:cNvSpPr/>
          <p:nvPr/>
        </p:nvSpPr>
        <p:spPr>
          <a:xfrm>
            <a:off x="6192949" y="776289"/>
            <a:ext cx="5626387" cy="587216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11658F-06AB-BCE8-3CA7-4012E863F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78" y="1092200"/>
            <a:ext cx="5494156" cy="54800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E6A4EE-8A49-6F1B-A38C-FAEADD4A7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471" y="1092199"/>
            <a:ext cx="4563341" cy="284771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5F8C028-C216-6EE9-9A77-79D469D769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4471" y="4009114"/>
            <a:ext cx="4563341" cy="256313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32035BC-DA59-2A26-94F8-722D92A89BCA}"/>
              </a:ext>
            </a:extLst>
          </p:cNvPr>
          <p:cNvSpPr txBox="1"/>
          <p:nvPr/>
        </p:nvSpPr>
        <p:spPr>
          <a:xfrm>
            <a:off x="6192949" y="776288"/>
            <a:ext cx="5626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Volume</a:t>
            </a:r>
            <a:r>
              <a:rPr lang="en-US" altLang="zh-CN" b="1" dirty="0"/>
              <a:t> Scattering Model</a:t>
            </a:r>
            <a:endParaRPr lang="zh-CN" altLang="en-US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9F771B-2C1C-22E4-722D-090AF822B0B3}"/>
              </a:ext>
            </a:extLst>
          </p:cNvPr>
          <p:cNvSpPr txBox="1"/>
          <p:nvPr/>
        </p:nvSpPr>
        <p:spPr>
          <a:xfrm>
            <a:off x="372663" y="776288"/>
            <a:ext cx="5626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u="sng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Surface</a:t>
            </a:r>
            <a:r>
              <a:rPr lang="en-US" altLang="zh-CN" b="1" dirty="0"/>
              <a:t> Reflection Model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4594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06534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3D04-CA73-5F5F-B33F-5BDF2A614215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Baseline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8ECFB7-FBE9-C98C-06D3-F5FBA5CB9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886" y="3280743"/>
            <a:ext cx="3902623" cy="194724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10795B-A7CD-F6E8-D92D-B70B984E1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69" y="1784071"/>
            <a:ext cx="4151228" cy="149667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038341B-5323-51D6-314F-81977AB37B4F}"/>
              </a:ext>
            </a:extLst>
          </p:cNvPr>
          <p:cNvSpPr txBox="1"/>
          <p:nvPr/>
        </p:nvSpPr>
        <p:spPr>
          <a:xfrm>
            <a:off x="1212017" y="5309577"/>
            <a:ext cx="3102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(Google) </a:t>
            </a:r>
            <a:r>
              <a:rPr lang="en-US" altLang="zh-CN" b="1" dirty="0" err="1"/>
              <a:t>Mip-NeRF</a:t>
            </a:r>
            <a:r>
              <a:rPr lang="en-US" altLang="zh-CN" b="1" dirty="0"/>
              <a:t> 360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849B30E-F9CE-8C26-E409-CD7058102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0401" y="863121"/>
            <a:ext cx="5892159" cy="204829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C5C7ACA-AAD1-F38A-F872-B125FDDE82F0}"/>
              </a:ext>
            </a:extLst>
          </p:cNvPr>
          <p:cNvSpPr txBox="1"/>
          <p:nvPr/>
        </p:nvSpPr>
        <p:spPr>
          <a:xfrm>
            <a:off x="7214372" y="2911411"/>
            <a:ext cx="3102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(Nvidia) </a:t>
            </a:r>
            <a:r>
              <a:rPr lang="en-US" altLang="zh-CN" b="1" dirty="0" err="1"/>
              <a:t>InstantNGP</a:t>
            </a:r>
            <a:endParaRPr lang="en-US" altLang="zh-CN" b="1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CEBFFA1-B807-EE79-7178-839B8363D5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1861" y="3474623"/>
            <a:ext cx="6031035" cy="195087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52C39A5-BF11-41F6-FFD8-A78A9F378524}"/>
              </a:ext>
            </a:extLst>
          </p:cNvPr>
          <p:cNvSpPr txBox="1"/>
          <p:nvPr/>
        </p:nvSpPr>
        <p:spPr>
          <a:xfrm>
            <a:off x="7214372" y="5420568"/>
            <a:ext cx="3102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(Berkeley) </a:t>
            </a:r>
            <a:r>
              <a:rPr lang="en-US" altLang="zh-CN" b="1" dirty="0" err="1"/>
              <a:t>Plenoxels</a:t>
            </a:r>
            <a:endParaRPr lang="en-US" altLang="zh-CN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3A1A973-3BE8-77E5-8C7F-65224EA16ACF}"/>
              </a:ext>
            </a:extLst>
          </p:cNvPr>
          <p:cNvCxnSpPr>
            <a:cxnSpLocks/>
          </p:cNvCxnSpPr>
          <p:nvPr/>
        </p:nvCxnSpPr>
        <p:spPr>
          <a:xfrm flipV="1">
            <a:off x="5272281" y="930881"/>
            <a:ext cx="0" cy="4748028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A0EAF8E8-0713-2146-D71F-B3CABDFA3B13}"/>
              </a:ext>
            </a:extLst>
          </p:cNvPr>
          <p:cNvCxnSpPr>
            <a:cxnSpLocks/>
          </p:cNvCxnSpPr>
          <p:nvPr/>
        </p:nvCxnSpPr>
        <p:spPr>
          <a:xfrm>
            <a:off x="5328518" y="3429000"/>
            <a:ext cx="6324378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102C7BB6-48A4-CE2C-9986-0CEFFB949B5F}"/>
              </a:ext>
            </a:extLst>
          </p:cNvPr>
          <p:cNvSpPr txBox="1"/>
          <p:nvPr/>
        </p:nvSpPr>
        <p:spPr>
          <a:xfrm>
            <a:off x="372663" y="5919801"/>
            <a:ext cx="11619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" dirty="0">
                <a:solidFill>
                  <a:schemeClr val="bg1">
                    <a:lumMod val="50000"/>
                  </a:schemeClr>
                </a:solidFill>
              </a:rPr>
              <a:t>Barron, Jonathan T., et al. "</a:t>
            </a:r>
            <a:r>
              <a:rPr lang="en-US" altLang="zh-CN" sz="1150" dirty="0" err="1">
                <a:solidFill>
                  <a:schemeClr val="bg1">
                    <a:lumMod val="50000"/>
                  </a:schemeClr>
                </a:solidFill>
              </a:rPr>
              <a:t>Mip</a:t>
            </a:r>
            <a:r>
              <a:rPr lang="en-US" altLang="zh-CN" sz="1150" dirty="0">
                <a:solidFill>
                  <a:schemeClr val="bg1">
                    <a:lumMod val="50000"/>
                  </a:schemeClr>
                </a:solidFill>
              </a:rPr>
              <a:t>-nerf 360: Unbounded anti-aliased neural radiance fields." Proceedings of the IEEE/CVF Conference on Computer Vision and Pattern Recognition. 2022.</a:t>
            </a:r>
            <a:endParaRPr lang="zh-CN" altLang="en-US" sz="115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013DDAE-B6E9-2904-5037-769CA5CB67B3}"/>
              </a:ext>
            </a:extLst>
          </p:cNvPr>
          <p:cNvSpPr txBox="1"/>
          <p:nvPr/>
        </p:nvSpPr>
        <p:spPr>
          <a:xfrm>
            <a:off x="372662" y="6136888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Müller, Thomas, et al. "Instant neural graphics primitives with a multiresolution hash encoding." ACM Transactions on Graphics (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ToG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) 41.4 (2022): 1-15.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B683833-447F-6279-B888-E1579A5F581B}"/>
              </a:ext>
            </a:extLst>
          </p:cNvPr>
          <p:cNvSpPr txBox="1"/>
          <p:nvPr/>
        </p:nvSpPr>
        <p:spPr>
          <a:xfrm>
            <a:off x="372663" y="6353975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Fridovich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-Keil, Sara, et al. "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Plenoxels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: Radiance fields </a:t>
            </a:r>
            <a:r>
              <a:rPr lang="en-US" altLang="zh-CN" sz="1200" dirty="0"/>
              <a:t>without neural networks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." Proceedings of the IEEE/CVF Conference on Computer Vision and Pattern Recognition. 2022.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430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EFE80D-5F0E-1236-9986-A47AE1AAC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70" y="870319"/>
            <a:ext cx="10375260" cy="12250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CE02E06-7294-73AB-7F56-0765F17E0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65" y="2095386"/>
            <a:ext cx="10319870" cy="13706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2F3B1F3-FE13-6A83-7AF9-2312481F1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064" y="3465993"/>
            <a:ext cx="10319870" cy="271628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7657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BD3E3B2-54A8-AB19-6B7F-CF0F40E13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4445" y="2290933"/>
            <a:ext cx="5063110" cy="434629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5AF0F6-3EAF-B9E6-FBC3-D0E36EC2F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61" y="776286"/>
            <a:ext cx="11264278" cy="148794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5586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9F05DC-BFEA-64D0-2525-6EE58D5DC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19" y="834672"/>
            <a:ext cx="9734962" cy="17522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B6D41DF-12B0-FA08-2BA5-4A5CEFEDE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819" y="3624554"/>
            <a:ext cx="2446744" cy="1758323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F3A388A1-49F3-F7A3-FC65-28E1C0B71810}"/>
              </a:ext>
            </a:extLst>
          </p:cNvPr>
          <p:cNvSpPr/>
          <p:nvPr/>
        </p:nvSpPr>
        <p:spPr>
          <a:xfrm>
            <a:off x="1710388" y="1065706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F507713-15F2-6741-BD2C-B03A8739DCDE}"/>
                  </a:ext>
                </a:extLst>
              </p:cNvPr>
              <p:cNvSpPr txBox="1"/>
              <p:nvPr/>
            </p:nvSpPr>
            <p:spPr>
              <a:xfrm>
                <a:off x="831359" y="1020244"/>
                <a:ext cx="7943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F507713-15F2-6741-BD2C-B03A8739DC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359" y="1020244"/>
                <a:ext cx="794320" cy="276999"/>
              </a:xfrm>
              <a:prstGeom prst="rect">
                <a:avLst/>
              </a:prstGeom>
              <a:blipFill>
                <a:blip r:embed="rId5"/>
                <a:stretch>
                  <a:fillRect l="-5344" r="-6107"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图片 11">
            <a:extLst>
              <a:ext uri="{FF2B5EF4-FFF2-40B4-BE49-F238E27FC236}">
                <a16:creationId xmlns:a16="http://schemas.microsoft.com/office/drawing/2014/main" id="{9971A533-FF19-7173-3810-E40BD48873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3331" y="2653199"/>
            <a:ext cx="7662051" cy="370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488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BBA126E-DD69-4B0B-5FD3-04EA1FA8A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960" y="2586963"/>
            <a:ext cx="4474080" cy="407697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9F05DC-BFEA-64D0-2525-6EE58D5DC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519" y="834670"/>
            <a:ext cx="9734962" cy="1752293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F3A388A1-49F3-F7A3-FC65-28E1C0B71810}"/>
              </a:ext>
            </a:extLst>
          </p:cNvPr>
          <p:cNvSpPr/>
          <p:nvPr/>
        </p:nvSpPr>
        <p:spPr>
          <a:xfrm>
            <a:off x="1710388" y="1263055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484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9F05DC-BFEA-64D0-2525-6EE58D5DC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19" y="834670"/>
            <a:ext cx="9734962" cy="1752293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F3A388A1-49F3-F7A3-FC65-28E1C0B71810}"/>
              </a:ext>
            </a:extLst>
          </p:cNvPr>
          <p:cNvSpPr/>
          <p:nvPr/>
        </p:nvSpPr>
        <p:spPr>
          <a:xfrm>
            <a:off x="1710388" y="1486719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6BB7382F-4B47-2871-E173-CA4A380DD59C}"/>
              </a:ext>
            </a:extLst>
          </p:cNvPr>
          <p:cNvSpPr/>
          <p:nvPr/>
        </p:nvSpPr>
        <p:spPr>
          <a:xfrm>
            <a:off x="1710388" y="1901161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A1F81AD-2535-D8F2-B841-0F591063E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976" y="782709"/>
            <a:ext cx="4887079" cy="588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120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9F05DC-BFEA-64D0-2525-6EE58D5DC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19" y="834670"/>
            <a:ext cx="9734962" cy="1752293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F3A388A1-49F3-F7A3-FC65-28E1C0B71810}"/>
              </a:ext>
            </a:extLst>
          </p:cNvPr>
          <p:cNvSpPr/>
          <p:nvPr/>
        </p:nvSpPr>
        <p:spPr>
          <a:xfrm>
            <a:off x="1710388" y="1690651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3249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9F05DC-BFEA-64D0-2525-6EE58D5DC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19" y="834670"/>
            <a:ext cx="9734962" cy="1752293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F3A388A1-49F3-F7A3-FC65-28E1C0B71810}"/>
              </a:ext>
            </a:extLst>
          </p:cNvPr>
          <p:cNvSpPr/>
          <p:nvPr/>
        </p:nvSpPr>
        <p:spPr>
          <a:xfrm>
            <a:off x="1710388" y="2105092"/>
            <a:ext cx="973606" cy="197353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46B637-834B-1FAB-274B-0098034E7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960" y="2743985"/>
            <a:ext cx="11319374" cy="29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1525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4CE1D0F-E332-03FD-8BB4-EF97493EF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44" y="1953875"/>
            <a:ext cx="5761875" cy="284084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D6F4908-6DAB-3720-0559-90EF80397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019" y="1928655"/>
            <a:ext cx="5684794" cy="281397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3381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3D Gaussian Splatting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7"/>
            <a:ext cx="11446669" cy="588764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6C7C571-3AB6-1A1A-C3B3-E12BDE04C848}"/>
              </a:ext>
            </a:extLst>
          </p:cNvPr>
          <p:cNvSpPr/>
          <p:nvPr/>
        </p:nvSpPr>
        <p:spPr>
          <a:xfrm rot="325440" flipV="1">
            <a:off x="2046784" y="2754505"/>
            <a:ext cx="435972" cy="423454"/>
          </a:xfrm>
          <a:prstGeom prst="ellipse">
            <a:avLst/>
          </a:prstGeom>
          <a:gradFill flip="none" rotWithShape="1">
            <a:gsLst>
              <a:gs pos="5000">
                <a:schemeClr val="accent2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0CED133-D076-5CDB-F8DF-A9E2456FAC76}"/>
              </a:ext>
            </a:extLst>
          </p:cNvPr>
          <p:cNvSpPr/>
          <p:nvPr/>
        </p:nvSpPr>
        <p:spPr>
          <a:xfrm rot="18829644" flipV="1">
            <a:off x="1602754" y="2948639"/>
            <a:ext cx="767045" cy="240682"/>
          </a:xfrm>
          <a:prstGeom prst="ellipse">
            <a:avLst/>
          </a:prstGeom>
          <a:gradFill flip="none" rotWithShape="1">
            <a:gsLst>
              <a:gs pos="5000">
                <a:schemeClr val="accent4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形 4" descr="摄像机 纯色填充">
            <a:extLst>
              <a:ext uri="{FF2B5EF4-FFF2-40B4-BE49-F238E27FC236}">
                <a16:creationId xmlns:a16="http://schemas.microsoft.com/office/drawing/2014/main" id="{4A57B849-635A-94E1-2A65-737F86199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932" y="3616307"/>
            <a:ext cx="346247" cy="346247"/>
          </a:xfrm>
          <a:prstGeom prst="rect">
            <a:avLst/>
          </a:pr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B9A36987-F269-5DCD-57CE-C6F2ADC85959}"/>
              </a:ext>
            </a:extLst>
          </p:cNvPr>
          <p:cNvSpPr/>
          <p:nvPr/>
        </p:nvSpPr>
        <p:spPr>
          <a:xfrm rot="18829644" flipV="1">
            <a:off x="3210210" y="2944406"/>
            <a:ext cx="767045" cy="240682"/>
          </a:xfrm>
          <a:prstGeom prst="ellipse">
            <a:avLst/>
          </a:prstGeom>
          <a:gradFill flip="none" rotWithShape="1">
            <a:gsLst>
              <a:gs pos="5000">
                <a:schemeClr val="accent4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形 9" descr="摄像机 纯色填充">
            <a:extLst>
              <a:ext uri="{FF2B5EF4-FFF2-40B4-BE49-F238E27FC236}">
                <a16:creationId xmlns:a16="http://schemas.microsoft.com/office/drawing/2014/main" id="{851C9E97-7912-7BFC-804E-FBF660A1F2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4012" y="3718922"/>
            <a:ext cx="346247" cy="346247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4A75C23A-38CB-DF05-FAB3-14533FCC5AD7}"/>
              </a:ext>
            </a:extLst>
          </p:cNvPr>
          <p:cNvSpPr/>
          <p:nvPr/>
        </p:nvSpPr>
        <p:spPr>
          <a:xfrm rot="325440" flipV="1">
            <a:off x="3642957" y="2750273"/>
            <a:ext cx="435972" cy="423454"/>
          </a:xfrm>
          <a:prstGeom prst="ellipse">
            <a:avLst/>
          </a:prstGeom>
          <a:gradFill flip="none" rotWithShape="1">
            <a:gsLst>
              <a:gs pos="5000">
                <a:schemeClr val="accent2">
                  <a:lumMod val="75000"/>
                </a:schemeClr>
              </a:gs>
              <a:gs pos="97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31E888B4-E465-F670-649C-41A9BF28E9DD}"/>
              </a:ext>
            </a:extLst>
          </p:cNvPr>
          <p:cNvSpPr/>
          <p:nvPr/>
        </p:nvSpPr>
        <p:spPr>
          <a:xfrm>
            <a:off x="961671" y="2640064"/>
            <a:ext cx="1690653" cy="1437758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576D437-1DB3-56AB-C73D-CBD322619002}"/>
              </a:ext>
            </a:extLst>
          </p:cNvPr>
          <p:cNvSpPr/>
          <p:nvPr/>
        </p:nvSpPr>
        <p:spPr>
          <a:xfrm>
            <a:off x="3100808" y="2662146"/>
            <a:ext cx="1690653" cy="1437758"/>
          </a:xfrm>
          <a:prstGeom prst="roundRect">
            <a:avLst/>
          </a:prstGeom>
          <a:noFill/>
          <a:ln w="19050">
            <a:solidFill>
              <a:srgbClr val="FE6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0345102-A331-9A0B-795A-C082C9A2880C}"/>
              </a:ext>
            </a:extLst>
          </p:cNvPr>
          <p:cNvCxnSpPr>
            <a:cxnSpLocks/>
          </p:cNvCxnSpPr>
          <p:nvPr/>
        </p:nvCxnSpPr>
        <p:spPr>
          <a:xfrm flipV="1">
            <a:off x="5177214" y="881508"/>
            <a:ext cx="0" cy="567717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B8ACD6C2-2925-0F40-466B-378D9493E5F8}"/>
              </a:ext>
            </a:extLst>
          </p:cNvPr>
          <p:cNvSpPr txBox="1"/>
          <p:nvPr/>
        </p:nvSpPr>
        <p:spPr>
          <a:xfrm>
            <a:off x="5644283" y="3105834"/>
            <a:ext cx="59149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 training large scenes,</a:t>
            </a:r>
            <a:r>
              <a:rPr lang="zh-CN" altLang="en-US" dirty="0"/>
              <a:t> </a:t>
            </a:r>
            <a:r>
              <a:rPr lang="en-US" altLang="zh-CN" dirty="0"/>
              <a:t>peak GPU memory consumption can exceed 20GB.</a:t>
            </a:r>
          </a:p>
          <a:p>
            <a:r>
              <a:rPr lang="en-US" altLang="zh-CN" dirty="0"/>
              <a:t>Test: less than 4GB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530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云形 15">
            <a:extLst>
              <a:ext uri="{FF2B5EF4-FFF2-40B4-BE49-F238E27FC236}">
                <a16:creationId xmlns:a16="http://schemas.microsoft.com/office/drawing/2014/main" id="{2A73E4B5-53D6-04EB-CADE-48C5E99D12B9}"/>
              </a:ext>
            </a:extLst>
          </p:cNvPr>
          <p:cNvSpPr/>
          <p:nvPr/>
        </p:nvSpPr>
        <p:spPr>
          <a:xfrm>
            <a:off x="8122447" y="4607812"/>
            <a:ext cx="1752600" cy="921548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What is Volume Rendering?</a:t>
            </a:r>
            <a:endParaRPr lang="zh-CN" alt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C47D076-3E5F-1254-AF5F-EC0CB3436956}"/>
                  </a:ext>
                </a:extLst>
              </p:cNvPr>
              <p:cNvSpPr txBox="1"/>
              <p:nvPr/>
            </p:nvSpPr>
            <p:spPr>
              <a:xfrm>
                <a:off x="449253" y="1145620"/>
                <a:ext cx="5487996" cy="833498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d>
                      <m:d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d>
                      <m:d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supHide m:val="on"/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1400" b="0" i="0" smtClean="0">
                            <a:latin typeface="Cambria Math" panose="02040503050406030204" pitchFamily="18" charset="0"/>
                          </a:rPr>
                          <m:t>Ω</m:t>
                        </m:r>
                      </m:sub>
                      <m:sup/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begChr m:val="|"/>
                            <m:endChr m:val="|"/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altLang="zh-CN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CN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US" altLang="zh-CN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altLang="zh-CN" sz="1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func>
                          </m:e>
                        </m:d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altLang="zh-CN" sz="14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/>
                  <a:t>We always tend to define </a:t>
                </a:r>
                <a14:m>
                  <m:oMath xmlns:m="http://schemas.openxmlformats.org/officeDocument/2006/math">
                    <m:r>
                      <a:rPr lang="en-US" altLang="zh-CN" sz="160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CN" sz="1600" dirty="0"/>
                  <a:t> as a </a:t>
                </a:r>
                <a:r>
                  <a:rPr lang="en-US" altLang="zh-CN" sz="1600" b="1" dirty="0" err="1"/>
                  <a:t>BxDF</a:t>
                </a:r>
                <a:r>
                  <a:rPr lang="en-US" altLang="zh-CN" sz="1600" dirty="0"/>
                  <a:t> model,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/>
                  <a:t>e.g. BRDF, BSDF, BSSSDF …… 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C47D076-3E5F-1254-AF5F-EC0CB34369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253" y="1145620"/>
                <a:ext cx="5487996" cy="833498"/>
              </a:xfrm>
              <a:prstGeom prst="rect">
                <a:avLst/>
              </a:prstGeom>
              <a:blipFill>
                <a:blip r:embed="rId3"/>
                <a:stretch>
                  <a:fillRect l="-444" t="-47445" b="-11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1320BBAC-EA01-97B6-88ED-6176C0E7A16A}"/>
              </a:ext>
            </a:extLst>
          </p:cNvPr>
          <p:cNvSpPr/>
          <p:nvPr/>
        </p:nvSpPr>
        <p:spPr>
          <a:xfrm>
            <a:off x="372665" y="776289"/>
            <a:ext cx="5626387" cy="587216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A14CC0-0162-2407-0769-11786BD680CC}"/>
              </a:ext>
            </a:extLst>
          </p:cNvPr>
          <p:cNvSpPr/>
          <p:nvPr/>
        </p:nvSpPr>
        <p:spPr>
          <a:xfrm>
            <a:off x="6192949" y="776289"/>
            <a:ext cx="5626387" cy="587216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DD06C5B-BCFF-284E-20E9-ECF5668C6177}"/>
                  </a:ext>
                </a:extLst>
              </p:cNvPr>
              <p:cNvSpPr txBox="1"/>
              <p:nvPr/>
            </p:nvSpPr>
            <p:spPr>
              <a:xfrm>
                <a:off x="6254749" y="1145619"/>
                <a:ext cx="5487996" cy="91134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285750" indent="-285750">
                  <a:buFont typeface="Arial" panose="020B0604020202020204" pitchFamily="34" charset="0"/>
                  <a:buChar char="•"/>
                  <a:defRPr b="1"/>
                </a:lvl1pPr>
                <a:lvl2pPr marL="742950" lvl="1" indent="-285750">
                  <a:buFont typeface="Arial" panose="020B0604020202020204" pitchFamily="34" charset="0"/>
                  <a:buChar char="•"/>
                  <a:defRPr b="0" i="1">
                    <a:latin typeface="Cambria Math" panose="02040503050406030204" pitchFamily="18" charset="0"/>
                  </a:defRPr>
                </a:lvl2pPr>
                <a:lvl3pPr marL="1200150" lvl="2" indent="-285750">
                  <a:buFont typeface="Arial" panose="020B0604020202020204" pitchFamily="34" charset="0"/>
                  <a:buChar char="•"/>
                  <a:defRPr b="0" i="1">
                    <a:latin typeface="Cambria Math" panose="02040503050406030204" pitchFamily="18" charset="0"/>
                  </a:defRPr>
                </a:lvl3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𝐿</m:t>
                        </m:r>
                      </m:e>
                      <m:sub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𝑝</m:t>
                        </m:r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,</m:t>
                        </m:r>
                        <m:sSub>
                          <m:sSub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𝜔</m:t>
                            </m:r>
                          </m:e>
                          <m:sub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kumimoji="0" lang="en-US" altLang="zh-CN" sz="1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sSub>
                      <m:sSubPr>
                        <m:ctrlP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a:rPr lang="en-US" altLang="zh-CN" sz="14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sSub>
                      <m:sSubPr>
                        <m:ctrlPr>
                          <a:rPr lang="en-US" altLang="zh-CN" sz="1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d>
                      <m:dPr>
                        <m:ctrlPr>
                          <a:rPr lang="en-US" altLang="zh-CN" sz="1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altLang="zh-CN" sz="1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,−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br>
                  <a:rPr lang="en-US" altLang="zh-CN" sz="1400" b="0" i="1" dirty="0">
                    <a:solidFill>
                      <a:prstClr val="black"/>
                    </a:solidFill>
                    <a:latin typeface="Cambria Math" panose="02040503050406030204" pitchFamily="18" charset="0"/>
                  </a:rPr>
                </a:br>
                <a:r>
                  <a:rPr lang="en-US" altLang="zh-CN" sz="1400" b="0" i="1" dirty="0">
                    <a:solidFill>
                      <a:prstClr val="black"/>
                    </a:solidFill>
                    <a:latin typeface="Cambria Math" panose="02040503050406030204" pitchFamily="18" charset="0"/>
                  </a:rPr>
                  <a:t>	      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trlP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naryPr>
                      <m:sub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  <m:sup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e>
                          <m:sub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𝑝</m:t>
                                </m:r>
                              </m:e>
                              <m:sup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→</m:t>
                            </m:r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𝑝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14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14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𝑝</m:t>
                                </m:r>
                              </m:e>
                              <m:sup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,</m:t>
                            </m:r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𝜔</m:t>
                            </m:r>
                          </m:e>
                        </m:d>
                        <m:sSub>
                          <m:sSub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𝑠</m:t>
                            </m:r>
                          </m:sub>
                        </m:sSub>
                        <m:d>
                          <m:dPr>
                            <m:ctrlP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𝑝</m:t>
                                </m:r>
                              </m:e>
                              <m:sup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kumimoji="0" lang="en-US" altLang="zh-CN" sz="1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,−</m:t>
                            </m:r>
                            <m:sSub>
                              <m:sSubPr>
                                <m:ctrlP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kumimoji="0" lang="en-US" altLang="zh-CN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50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𝑜</m:t>
                                </m:r>
                              </m:sub>
                            </m:sSub>
                          </m:e>
                        </m:d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𝑑𝑡</m:t>
                        </m:r>
                        <m:r>
                          <a:rPr kumimoji="0" lang="en-US" altLang="zh-CN" sz="1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>
                                <a:lumMod val="50000"/>
                              </a:scheme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′</m:t>
                        </m:r>
                      </m:e>
                    </m:nary>
                    <m:r>
                      <a:rPr kumimoji="0" lang="en-US" altLang="zh-CN" sz="1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</m:t>
                    </m:r>
                  </m:oMath>
                </a14:m>
                <a:endParaRPr kumimoji="0" lang="en-US" altLang="zh-CN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cs typeface="+mn-cs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US" altLang="zh-CN" sz="140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r>
                      <a:rPr lang="en-US" altLang="zh-CN" sz="140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  <m:nary>
                      <m:naryPr>
                        <m:supHide m:val="on"/>
                        <m:ctrlP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sub>
                      <m:sup/>
                      <m:e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1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14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1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14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14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zh-CN" sz="1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4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altLang="zh-CN" sz="1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DD06C5B-BCFF-284E-20E9-ECF5668C61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4749" y="1145619"/>
                <a:ext cx="5487996" cy="911340"/>
              </a:xfrm>
              <a:prstGeom prst="rect">
                <a:avLst/>
              </a:prstGeom>
              <a:blipFill>
                <a:blip r:embed="rId4"/>
                <a:stretch>
                  <a:fillRect l="-111" t="-15436" b="-60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649F771B-2C1C-22E4-722D-090AF822B0B3}"/>
              </a:ext>
            </a:extLst>
          </p:cNvPr>
          <p:cNvSpPr txBox="1"/>
          <p:nvPr/>
        </p:nvSpPr>
        <p:spPr>
          <a:xfrm>
            <a:off x="372663" y="776288"/>
            <a:ext cx="5626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u="sng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Surface</a:t>
            </a:r>
            <a:r>
              <a:rPr lang="en-US" altLang="zh-CN" b="1" dirty="0"/>
              <a:t> Reflection Model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32035BC-DA59-2A26-94F8-722D92A89BCA}"/>
              </a:ext>
            </a:extLst>
          </p:cNvPr>
          <p:cNvSpPr txBox="1"/>
          <p:nvPr/>
        </p:nvSpPr>
        <p:spPr>
          <a:xfrm>
            <a:off x="6192949" y="776288"/>
            <a:ext cx="5626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Volume</a:t>
            </a:r>
            <a:r>
              <a:rPr lang="en-US" altLang="zh-CN" b="1" dirty="0"/>
              <a:t> Scattering Model</a:t>
            </a:r>
            <a:endParaRPr lang="zh-CN" altLang="en-US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19D16D-0126-6434-4ABD-1E4A67D5D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64" y="2093417"/>
            <a:ext cx="4091879" cy="259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75DC878-0AB5-6345-4A08-C1C3C55C1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63" y="4411118"/>
            <a:ext cx="5028575" cy="123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143A9F5-1CD2-3A97-BEEA-00B114CC7241}"/>
              </a:ext>
            </a:extLst>
          </p:cNvPr>
          <p:cNvSpPr/>
          <p:nvPr/>
        </p:nvSpPr>
        <p:spPr>
          <a:xfrm>
            <a:off x="2552700" y="4626706"/>
            <a:ext cx="1168400" cy="773111"/>
          </a:xfrm>
          <a:prstGeom prst="roundRect">
            <a:avLst>
              <a:gd name="adj" fmla="val 9219"/>
            </a:avLst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FDC7A94-D8F1-0CE6-7B52-B3E7DE8BD609}"/>
              </a:ext>
            </a:extLst>
          </p:cNvPr>
          <p:cNvSpPr txBox="1"/>
          <p:nvPr/>
        </p:nvSpPr>
        <p:spPr>
          <a:xfrm>
            <a:off x="2469578" y="5063170"/>
            <a:ext cx="1334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Do Nothing 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7B2CFFBE-7A52-ACD6-B83B-03EB68605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861" y="4532495"/>
            <a:ext cx="5546122" cy="103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1C5BE34-DBB8-4F79-B8D4-CC442725A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310" y="2193262"/>
            <a:ext cx="4603663" cy="259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4EC1E9B-346A-ED35-D2EF-9D5391021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052" y="5531713"/>
            <a:ext cx="3797777" cy="106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621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Volume Scattering 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</a:rPr>
              <a:t>(Simplified).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0E6A4EE-8A49-6F1B-A38C-FAEADD4A7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966" y="851288"/>
            <a:ext cx="4628484" cy="288836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1C22D1E-1B24-357B-1AD4-0B9F0B7933A6}"/>
              </a:ext>
            </a:extLst>
          </p:cNvPr>
          <p:cNvSpPr/>
          <p:nvPr/>
        </p:nvSpPr>
        <p:spPr>
          <a:xfrm>
            <a:off x="372665" y="776288"/>
            <a:ext cx="11446669" cy="587216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Volume Scattering Model</a:t>
            </a:r>
            <a:endParaRPr lang="zh-CN" altLang="en-US" b="1" dirty="0"/>
          </a:p>
        </p:txBody>
      </p:sp>
      <p:sp>
        <p:nvSpPr>
          <p:cNvPr id="8" name="云形 7">
            <a:extLst>
              <a:ext uri="{FF2B5EF4-FFF2-40B4-BE49-F238E27FC236}">
                <a16:creationId xmlns:a16="http://schemas.microsoft.com/office/drawing/2014/main" id="{5EBD5A88-FB26-FC43-4246-D46C00F93434}"/>
              </a:ext>
            </a:extLst>
          </p:cNvPr>
          <p:cNvSpPr/>
          <p:nvPr/>
        </p:nvSpPr>
        <p:spPr>
          <a:xfrm>
            <a:off x="2123250" y="1531865"/>
            <a:ext cx="1752600" cy="921548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53EEB0-36F3-5E19-375F-A70842388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64" y="1456548"/>
            <a:ext cx="5546122" cy="103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8CBE08-8405-6FCA-3382-16F6C1317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855" y="2455766"/>
            <a:ext cx="3797777" cy="106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6E04000-4E86-8635-8052-DFFAD8D4D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967" y="3931484"/>
            <a:ext cx="2151984" cy="248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067B5919-52C5-D957-3A00-03DC9B03CF6F}"/>
              </a:ext>
            </a:extLst>
          </p:cNvPr>
          <p:cNvSpPr/>
          <p:nvPr/>
        </p:nvSpPr>
        <p:spPr>
          <a:xfrm>
            <a:off x="1225550" y="1390379"/>
            <a:ext cx="3731082" cy="2152527"/>
          </a:xfrm>
          <a:prstGeom prst="roundRect">
            <a:avLst>
              <a:gd name="adj" fmla="val 3241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14CE6FB2-EB19-8853-6CC2-9331D1406C4B}"/>
              </a:ext>
            </a:extLst>
          </p:cNvPr>
          <p:cNvSpPr/>
          <p:nvPr/>
        </p:nvSpPr>
        <p:spPr>
          <a:xfrm rot="5400000">
            <a:off x="2451661" y="3665065"/>
            <a:ext cx="254233" cy="28315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B4BE8EB-7E4F-245E-D4DE-74C722CE1A0A}"/>
              </a:ext>
            </a:extLst>
          </p:cNvPr>
          <p:cNvSpPr txBox="1"/>
          <p:nvPr/>
        </p:nvSpPr>
        <p:spPr>
          <a:xfrm>
            <a:off x="2781956" y="3586791"/>
            <a:ext cx="2544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Simplify it!</a:t>
            </a:r>
            <a:endParaRPr lang="zh-CN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894B31A5-98AB-862A-BA3F-C3EB0882BDBC}"/>
              </a:ext>
            </a:extLst>
          </p:cNvPr>
          <p:cNvCxnSpPr>
            <a:cxnSpLocks/>
          </p:cNvCxnSpPr>
          <p:nvPr/>
        </p:nvCxnSpPr>
        <p:spPr>
          <a:xfrm flipH="1">
            <a:off x="4217153" y="3788500"/>
            <a:ext cx="7523997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682845B3-4025-C39D-BA7D-F2EFBD1272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53513" y="3930666"/>
            <a:ext cx="2485937" cy="2485937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B2ACDE80-86F1-9F07-911B-AAAB15D563DB}"/>
              </a:ext>
            </a:extLst>
          </p:cNvPr>
          <p:cNvSpPr txBox="1"/>
          <p:nvPr/>
        </p:nvSpPr>
        <p:spPr>
          <a:xfrm>
            <a:off x="8294563" y="6081712"/>
            <a:ext cx="2544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bg2">
                    <a:lumMod val="50000"/>
                  </a:schemeClr>
                </a:solidFill>
              </a:rPr>
              <a:t>Rendering via Blender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2E12F24-0E4E-4E1C-99F6-32DE5577EDD7}"/>
              </a:ext>
            </a:extLst>
          </p:cNvPr>
          <p:cNvSpPr txBox="1"/>
          <p:nvPr/>
        </p:nvSpPr>
        <p:spPr>
          <a:xfrm>
            <a:off x="6160963" y="6081712"/>
            <a:ext cx="2544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bg1">
                    <a:lumMod val="85000"/>
                  </a:schemeClr>
                </a:solidFill>
              </a:rPr>
              <a:t>From PBRT-v4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4853D1C-3545-4022-FFCA-88FD6608A8D2}"/>
              </a:ext>
            </a:extLst>
          </p:cNvPr>
          <p:cNvSpPr txBox="1"/>
          <p:nvPr/>
        </p:nvSpPr>
        <p:spPr>
          <a:xfrm>
            <a:off x="6160963" y="3402842"/>
            <a:ext cx="2544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bg1">
                    <a:lumMod val="85000"/>
                  </a:schemeClr>
                </a:solidFill>
              </a:rPr>
              <a:t>From PBRT-v4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3216EB1B-A9A6-33A2-D4A6-5BB837A18E79}"/>
              </a:ext>
            </a:extLst>
          </p:cNvPr>
          <p:cNvGrpSpPr/>
          <p:nvPr/>
        </p:nvGrpSpPr>
        <p:grpSpPr>
          <a:xfrm>
            <a:off x="1814823" y="4070376"/>
            <a:ext cx="2923729" cy="2286000"/>
            <a:chOff x="1595878" y="1244600"/>
            <a:chExt cx="2923729" cy="2286000"/>
          </a:xfrm>
        </p:grpSpPr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A526E5AE-B42A-8AB8-24C6-420C2D52A7EE}"/>
                </a:ext>
              </a:extLst>
            </p:cNvPr>
            <p:cNvSpPr/>
            <p:nvPr/>
          </p:nvSpPr>
          <p:spPr>
            <a:xfrm>
              <a:off x="2472545" y="2230850"/>
              <a:ext cx="1170395" cy="1172655"/>
            </a:xfrm>
            <a:prstGeom prst="roundRect">
              <a:avLst>
                <a:gd name="adj" fmla="val 5794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988797B3-D32C-07DB-7E48-B2BD993D01DD}"/>
                </a:ext>
              </a:extLst>
            </p:cNvPr>
            <p:cNvSpPr/>
            <p:nvPr/>
          </p:nvSpPr>
          <p:spPr>
            <a:xfrm>
              <a:off x="1595878" y="1244600"/>
              <a:ext cx="2923729" cy="2286000"/>
            </a:xfrm>
            <a:prstGeom prst="roundRect">
              <a:avLst>
                <a:gd name="adj" fmla="val 5794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82560F0B-CA86-32FD-02D0-698F25F8C610}"/>
                </a:ext>
              </a:extLst>
            </p:cNvPr>
            <p:cNvCxnSpPr>
              <a:cxnSpLocks/>
            </p:cNvCxnSpPr>
            <p:nvPr/>
          </p:nvCxnSpPr>
          <p:spPr>
            <a:xfrm>
              <a:off x="1956306" y="2816587"/>
              <a:ext cx="516239" cy="590"/>
            </a:xfrm>
            <a:prstGeom prst="straightConnector1">
              <a:avLst/>
            </a:prstGeom>
            <a:ln w="190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72" name="图形 3071" descr="周日 纯色填充">
              <a:extLst>
                <a:ext uri="{FF2B5EF4-FFF2-40B4-BE49-F238E27FC236}">
                  <a16:creationId xmlns:a16="http://schemas.microsoft.com/office/drawing/2014/main" id="{18A35CB9-E6AA-803E-74E1-EBB34575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482552" y="1369859"/>
              <a:ext cx="346247" cy="346247"/>
            </a:xfrm>
            <a:prstGeom prst="rect">
              <a:avLst/>
            </a:prstGeom>
          </p:spPr>
        </p:pic>
        <p:pic>
          <p:nvPicPr>
            <p:cNvPr id="3073" name="图形 3072" descr="摄像机 纯色填充">
              <a:extLst>
                <a:ext uri="{FF2B5EF4-FFF2-40B4-BE49-F238E27FC236}">
                  <a16:creationId xmlns:a16="http://schemas.microsoft.com/office/drawing/2014/main" id="{AF06E4D4-19FF-F17D-6252-63E9E82C3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610059" y="2596652"/>
              <a:ext cx="346247" cy="346247"/>
            </a:xfrm>
            <a:prstGeom prst="rect">
              <a:avLst/>
            </a:prstGeom>
          </p:spPr>
        </p:pic>
        <p:cxnSp>
          <p:nvCxnSpPr>
            <p:cNvPr id="3075" name="直接箭头连接符 3074">
              <a:extLst>
                <a:ext uri="{FF2B5EF4-FFF2-40B4-BE49-F238E27FC236}">
                  <a16:creationId xmlns:a16="http://schemas.microsoft.com/office/drawing/2014/main" id="{FAE861C1-DDED-1F5D-57A8-1A52357D256D}"/>
                </a:ext>
              </a:extLst>
            </p:cNvPr>
            <p:cNvCxnSpPr>
              <a:cxnSpLocks/>
            </p:cNvCxnSpPr>
            <p:nvPr/>
          </p:nvCxnSpPr>
          <p:spPr>
            <a:xfrm>
              <a:off x="3648313" y="2816587"/>
              <a:ext cx="862664" cy="0"/>
            </a:xfrm>
            <a:prstGeom prst="straightConnector1">
              <a:avLst/>
            </a:prstGeom>
            <a:ln w="19050">
              <a:solidFill>
                <a:schemeClr val="bg1">
                  <a:lumMod val="85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7" name="直接箭头连接符 3076">
              <a:extLst>
                <a:ext uri="{FF2B5EF4-FFF2-40B4-BE49-F238E27FC236}">
                  <a16:creationId xmlns:a16="http://schemas.microsoft.com/office/drawing/2014/main" id="{B3E0C11A-CAB2-EE13-E23B-1527D57B5DC9}"/>
                </a:ext>
              </a:extLst>
            </p:cNvPr>
            <p:cNvCxnSpPr>
              <a:cxnSpLocks/>
            </p:cNvCxnSpPr>
            <p:nvPr/>
          </p:nvCxnSpPr>
          <p:spPr>
            <a:xfrm>
              <a:off x="1956306" y="2866458"/>
              <a:ext cx="516239" cy="131492"/>
            </a:xfrm>
            <a:prstGeom prst="straightConnector1">
              <a:avLst/>
            </a:prstGeom>
            <a:ln w="190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79" name="云形 3078">
              <a:extLst>
                <a:ext uri="{FF2B5EF4-FFF2-40B4-BE49-F238E27FC236}">
                  <a16:creationId xmlns:a16="http://schemas.microsoft.com/office/drawing/2014/main" id="{53187A8D-F9C9-57BA-36F2-EB54D167DC08}"/>
                </a:ext>
              </a:extLst>
            </p:cNvPr>
            <p:cNvSpPr/>
            <p:nvPr/>
          </p:nvSpPr>
          <p:spPr>
            <a:xfrm>
              <a:off x="2498597" y="2580161"/>
              <a:ext cx="1141086" cy="643259"/>
            </a:xfrm>
            <a:prstGeom prst="cloud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80" name="直接箭头连接符 3079">
              <a:extLst>
                <a:ext uri="{FF2B5EF4-FFF2-40B4-BE49-F238E27FC236}">
                  <a16:creationId xmlns:a16="http://schemas.microsoft.com/office/drawing/2014/main" id="{B767079B-DF5E-09BB-FBEB-A08CF022CF6E}"/>
                </a:ext>
              </a:extLst>
            </p:cNvPr>
            <p:cNvCxnSpPr>
              <a:cxnSpLocks/>
              <a:stCxn id="61" idx="1"/>
              <a:endCxn id="61" idx="3"/>
            </p:cNvCxnSpPr>
            <p:nvPr/>
          </p:nvCxnSpPr>
          <p:spPr>
            <a:xfrm>
              <a:off x="2472545" y="2817177"/>
              <a:ext cx="1170395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81" name="椭圆 3080">
              <a:extLst>
                <a:ext uri="{FF2B5EF4-FFF2-40B4-BE49-F238E27FC236}">
                  <a16:creationId xmlns:a16="http://schemas.microsoft.com/office/drawing/2014/main" id="{F5FEE594-BFF9-A2FC-60A7-E9270163818E}"/>
                </a:ext>
              </a:extLst>
            </p:cNvPr>
            <p:cNvSpPr/>
            <p:nvPr/>
          </p:nvSpPr>
          <p:spPr>
            <a:xfrm>
              <a:off x="2437202" y="2767896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2" name="椭圆 3081">
              <a:extLst>
                <a:ext uri="{FF2B5EF4-FFF2-40B4-BE49-F238E27FC236}">
                  <a16:creationId xmlns:a16="http://schemas.microsoft.com/office/drawing/2014/main" id="{A3CE5544-FB81-01B4-335A-97D9E794B44C}"/>
                </a:ext>
              </a:extLst>
            </p:cNvPr>
            <p:cNvSpPr/>
            <p:nvPr/>
          </p:nvSpPr>
          <p:spPr>
            <a:xfrm>
              <a:off x="2825614" y="276728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3" name="椭圆 3082">
              <a:extLst>
                <a:ext uri="{FF2B5EF4-FFF2-40B4-BE49-F238E27FC236}">
                  <a16:creationId xmlns:a16="http://schemas.microsoft.com/office/drawing/2014/main" id="{C6FA4F2E-820C-DE29-65A2-1A369741F0D0}"/>
                </a:ext>
              </a:extLst>
            </p:cNvPr>
            <p:cNvSpPr/>
            <p:nvPr/>
          </p:nvSpPr>
          <p:spPr>
            <a:xfrm>
              <a:off x="3590402" y="276728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4" name="椭圆 3083">
              <a:extLst>
                <a:ext uri="{FF2B5EF4-FFF2-40B4-BE49-F238E27FC236}">
                  <a16:creationId xmlns:a16="http://schemas.microsoft.com/office/drawing/2014/main" id="{4BF28D98-EA02-027D-EFEA-5F1DCEA9B203}"/>
                </a:ext>
              </a:extLst>
            </p:cNvPr>
            <p:cNvSpPr/>
            <p:nvPr/>
          </p:nvSpPr>
          <p:spPr>
            <a:xfrm>
              <a:off x="3178409" y="2763074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85" name="直接箭头连接符 3084">
              <a:extLst>
                <a:ext uri="{FF2B5EF4-FFF2-40B4-BE49-F238E27FC236}">
                  <a16:creationId xmlns:a16="http://schemas.microsoft.com/office/drawing/2014/main" id="{4F1DCB0A-6B21-8316-2AB6-8B06355678C5}"/>
                </a:ext>
              </a:extLst>
            </p:cNvPr>
            <p:cNvCxnSpPr>
              <a:cxnSpLocks/>
            </p:cNvCxnSpPr>
            <p:nvPr/>
          </p:nvCxnSpPr>
          <p:spPr>
            <a:xfrm>
              <a:off x="2482207" y="3002469"/>
              <a:ext cx="1161587" cy="296523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86" name="椭圆 3085">
              <a:extLst>
                <a:ext uri="{FF2B5EF4-FFF2-40B4-BE49-F238E27FC236}">
                  <a16:creationId xmlns:a16="http://schemas.microsoft.com/office/drawing/2014/main" id="{9F96C237-E2F1-C1B7-A147-09F50257A4AC}"/>
                </a:ext>
              </a:extLst>
            </p:cNvPr>
            <p:cNvSpPr/>
            <p:nvPr/>
          </p:nvSpPr>
          <p:spPr>
            <a:xfrm>
              <a:off x="2439462" y="2953188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7" name="椭圆 3086">
              <a:extLst>
                <a:ext uri="{FF2B5EF4-FFF2-40B4-BE49-F238E27FC236}">
                  <a16:creationId xmlns:a16="http://schemas.microsoft.com/office/drawing/2014/main" id="{A34ABCDC-CC88-DF50-A0D2-A248C7F24B6A}"/>
                </a:ext>
              </a:extLst>
            </p:cNvPr>
            <p:cNvSpPr/>
            <p:nvPr/>
          </p:nvSpPr>
          <p:spPr>
            <a:xfrm>
              <a:off x="2722725" y="3031537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8" name="椭圆 3087">
              <a:extLst>
                <a:ext uri="{FF2B5EF4-FFF2-40B4-BE49-F238E27FC236}">
                  <a16:creationId xmlns:a16="http://schemas.microsoft.com/office/drawing/2014/main" id="{B185B363-FA21-9608-053C-A42E6FC4FE61}"/>
                </a:ext>
              </a:extLst>
            </p:cNvPr>
            <p:cNvSpPr/>
            <p:nvPr/>
          </p:nvSpPr>
          <p:spPr>
            <a:xfrm>
              <a:off x="3012525" y="3097961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9" name="椭圆 3088">
              <a:extLst>
                <a:ext uri="{FF2B5EF4-FFF2-40B4-BE49-F238E27FC236}">
                  <a16:creationId xmlns:a16="http://schemas.microsoft.com/office/drawing/2014/main" id="{4A2BAC17-6BF3-17C2-9EF6-1DB04D04DB45}"/>
                </a:ext>
              </a:extLst>
            </p:cNvPr>
            <p:cNvSpPr/>
            <p:nvPr/>
          </p:nvSpPr>
          <p:spPr>
            <a:xfrm>
              <a:off x="3307182" y="3173606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0" name="椭圆 3089">
              <a:extLst>
                <a:ext uri="{FF2B5EF4-FFF2-40B4-BE49-F238E27FC236}">
                  <a16:creationId xmlns:a16="http://schemas.microsoft.com/office/drawing/2014/main" id="{02335C7A-2342-0678-AB32-7DB57FECD76C}"/>
                </a:ext>
              </a:extLst>
            </p:cNvPr>
            <p:cNvSpPr/>
            <p:nvPr/>
          </p:nvSpPr>
          <p:spPr>
            <a:xfrm>
              <a:off x="3579721" y="324722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91" name="组合 3090">
              <a:extLst>
                <a:ext uri="{FF2B5EF4-FFF2-40B4-BE49-F238E27FC236}">
                  <a16:creationId xmlns:a16="http://schemas.microsoft.com/office/drawing/2014/main" id="{653FDBC2-7861-2AB3-892F-6E202F505972}"/>
                </a:ext>
              </a:extLst>
            </p:cNvPr>
            <p:cNvGrpSpPr/>
            <p:nvPr/>
          </p:nvGrpSpPr>
          <p:grpSpPr>
            <a:xfrm rot="583257">
              <a:off x="2892036" y="2138377"/>
              <a:ext cx="334395" cy="668149"/>
              <a:chOff x="2840701" y="2121507"/>
              <a:chExt cx="334395" cy="668149"/>
            </a:xfrm>
          </p:grpSpPr>
          <p:sp>
            <p:nvSpPr>
              <p:cNvPr id="3094" name="椭圆 3093">
                <a:extLst>
                  <a:ext uri="{FF2B5EF4-FFF2-40B4-BE49-F238E27FC236}">
                    <a16:creationId xmlns:a16="http://schemas.microsoft.com/office/drawing/2014/main" id="{27311705-449A-44A0-8B33-C149D88E9129}"/>
                  </a:ext>
                </a:extLst>
              </p:cNvPr>
              <p:cNvSpPr/>
              <p:nvPr/>
            </p:nvSpPr>
            <p:spPr>
              <a:xfrm rot="17469333">
                <a:off x="2872282" y="2214261"/>
                <a:ext cx="395568" cy="21006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5" name="椭圆 3094">
                <a:extLst>
                  <a:ext uri="{FF2B5EF4-FFF2-40B4-BE49-F238E27FC236}">
                    <a16:creationId xmlns:a16="http://schemas.microsoft.com/office/drawing/2014/main" id="{F660EAB1-DD99-854C-5330-B9641A963D2D}"/>
                  </a:ext>
                </a:extLst>
              </p:cNvPr>
              <p:cNvSpPr/>
              <p:nvPr/>
            </p:nvSpPr>
            <p:spPr>
              <a:xfrm>
                <a:off x="2979497" y="2311118"/>
                <a:ext cx="138500" cy="138500"/>
              </a:xfrm>
              <a:prstGeom prst="ellipse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6" name="任意多边形: 形状 3095">
                <a:extLst>
                  <a:ext uri="{FF2B5EF4-FFF2-40B4-BE49-F238E27FC236}">
                    <a16:creationId xmlns:a16="http://schemas.microsoft.com/office/drawing/2014/main" id="{D91952D2-470F-DC0A-9B58-9823CF8B20EC}"/>
                  </a:ext>
                </a:extLst>
              </p:cNvPr>
              <p:cNvSpPr/>
              <p:nvPr/>
            </p:nvSpPr>
            <p:spPr>
              <a:xfrm rot="17332983">
                <a:off x="2793642" y="2481485"/>
                <a:ext cx="355230" cy="261111"/>
              </a:xfrm>
              <a:custGeom>
                <a:avLst/>
                <a:gdLst>
                  <a:gd name="connsiteX0" fmla="*/ 0 w 3029803"/>
                  <a:gd name="connsiteY0" fmla="*/ 553883 h 1328775"/>
                  <a:gd name="connsiteX1" fmla="*/ 81886 w 3029803"/>
                  <a:gd name="connsiteY1" fmla="*/ 553883 h 1328775"/>
                  <a:gd name="connsiteX2" fmla="*/ 150125 w 3029803"/>
                  <a:gd name="connsiteY2" fmla="*/ 533411 h 1328775"/>
                  <a:gd name="connsiteX3" fmla="*/ 218364 w 3029803"/>
                  <a:gd name="connsiteY3" fmla="*/ 581179 h 1328775"/>
                  <a:gd name="connsiteX4" fmla="*/ 334370 w 3029803"/>
                  <a:gd name="connsiteY4" fmla="*/ 499292 h 1328775"/>
                  <a:gd name="connsiteX5" fmla="*/ 491319 w 3029803"/>
                  <a:gd name="connsiteY5" fmla="*/ 642594 h 1328775"/>
                  <a:gd name="connsiteX6" fmla="*/ 655092 w 3029803"/>
                  <a:gd name="connsiteY6" fmla="*/ 444701 h 1328775"/>
                  <a:gd name="connsiteX7" fmla="*/ 839337 w 3029803"/>
                  <a:gd name="connsiteY7" fmla="*/ 717656 h 1328775"/>
                  <a:gd name="connsiteX8" fmla="*/ 1071349 w 3029803"/>
                  <a:gd name="connsiteY8" fmla="*/ 376462 h 1328775"/>
                  <a:gd name="connsiteX9" fmla="*/ 1344304 w 3029803"/>
                  <a:gd name="connsiteY9" fmla="*/ 854134 h 1328775"/>
                  <a:gd name="connsiteX10" fmla="*/ 1644555 w 3029803"/>
                  <a:gd name="connsiteY10" fmla="*/ 280928 h 1328775"/>
                  <a:gd name="connsiteX11" fmla="*/ 2013045 w 3029803"/>
                  <a:gd name="connsiteY11" fmla="*/ 1072498 h 1328775"/>
                  <a:gd name="connsiteX12" fmla="*/ 2374710 w 3029803"/>
                  <a:gd name="connsiteY12" fmla="*/ 1149 h 1328775"/>
                  <a:gd name="connsiteX13" fmla="*/ 2722728 w 3029803"/>
                  <a:gd name="connsiteY13" fmla="*/ 1318158 h 1328775"/>
                  <a:gd name="connsiteX14" fmla="*/ 3029803 w 3029803"/>
                  <a:gd name="connsiteY14" fmla="*/ 656241 h 1328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029803" h="1328775">
                    <a:moveTo>
                      <a:pt x="0" y="553883"/>
                    </a:moveTo>
                    <a:cubicBezTo>
                      <a:pt x="28432" y="555589"/>
                      <a:pt x="56865" y="557295"/>
                      <a:pt x="81886" y="553883"/>
                    </a:cubicBezTo>
                    <a:cubicBezTo>
                      <a:pt x="106907" y="550471"/>
                      <a:pt x="127379" y="528862"/>
                      <a:pt x="150125" y="533411"/>
                    </a:cubicBezTo>
                    <a:cubicBezTo>
                      <a:pt x="172871" y="537960"/>
                      <a:pt x="187657" y="586866"/>
                      <a:pt x="218364" y="581179"/>
                    </a:cubicBezTo>
                    <a:cubicBezTo>
                      <a:pt x="249072" y="575493"/>
                      <a:pt x="288878" y="489056"/>
                      <a:pt x="334370" y="499292"/>
                    </a:cubicBezTo>
                    <a:cubicBezTo>
                      <a:pt x="379862" y="509528"/>
                      <a:pt x="437865" y="651692"/>
                      <a:pt x="491319" y="642594"/>
                    </a:cubicBezTo>
                    <a:cubicBezTo>
                      <a:pt x="544773" y="633496"/>
                      <a:pt x="597089" y="432191"/>
                      <a:pt x="655092" y="444701"/>
                    </a:cubicBezTo>
                    <a:cubicBezTo>
                      <a:pt x="713095" y="457211"/>
                      <a:pt x="769961" y="729029"/>
                      <a:pt x="839337" y="717656"/>
                    </a:cubicBezTo>
                    <a:cubicBezTo>
                      <a:pt x="908713" y="706283"/>
                      <a:pt x="987188" y="353716"/>
                      <a:pt x="1071349" y="376462"/>
                    </a:cubicBezTo>
                    <a:cubicBezTo>
                      <a:pt x="1155510" y="399208"/>
                      <a:pt x="1248770" y="870056"/>
                      <a:pt x="1344304" y="854134"/>
                    </a:cubicBezTo>
                    <a:cubicBezTo>
                      <a:pt x="1439838" y="838212"/>
                      <a:pt x="1533098" y="244534"/>
                      <a:pt x="1644555" y="280928"/>
                    </a:cubicBezTo>
                    <a:cubicBezTo>
                      <a:pt x="1756012" y="317322"/>
                      <a:pt x="1891353" y="1119128"/>
                      <a:pt x="2013045" y="1072498"/>
                    </a:cubicBezTo>
                    <a:cubicBezTo>
                      <a:pt x="2134738" y="1025868"/>
                      <a:pt x="2256430" y="-39794"/>
                      <a:pt x="2374710" y="1149"/>
                    </a:cubicBezTo>
                    <a:cubicBezTo>
                      <a:pt x="2492991" y="42092"/>
                      <a:pt x="2613546" y="1208976"/>
                      <a:pt x="2722728" y="1318158"/>
                    </a:cubicBezTo>
                    <a:cubicBezTo>
                      <a:pt x="2831910" y="1427340"/>
                      <a:pt x="2935406" y="658516"/>
                      <a:pt x="3029803" y="65624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92" name="文本框 3091">
                  <a:extLst>
                    <a:ext uri="{FF2B5EF4-FFF2-40B4-BE49-F238E27FC236}">
                      <a16:creationId xmlns:a16="http://schemas.microsoft.com/office/drawing/2014/main" id="{8EEC2213-A462-39E0-46BF-452E1BA5D2D8}"/>
                    </a:ext>
                  </a:extLst>
                </p:cNvPr>
                <p:cNvSpPr txBox="1"/>
                <p:nvPr/>
              </p:nvSpPr>
              <p:spPr>
                <a:xfrm>
                  <a:off x="1664880" y="2819385"/>
                  <a:ext cx="19428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oMath>
                    </m:oMathPara>
                  </a14:m>
                  <a:endParaRPr lang="zh-CN" altLang="en-US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3092" name="文本框 3091">
                  <a:extLst>
                    <a:ext uri="{FF2B5EF4-FFF2-40B4-BE49-F238E27FC236}">
                      <a16:creationId xmlns:a16="http://schemas.microsoft.com/office/drawing/2014/main" id="{8EEC2213-A462-39E0-46BF-452E1BA5D2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64880" y="2819385"/>
                  <a:ext cx="194284" cy="276999"/>
                </a:xfrm>
                <a:prstGeom prst="rect">
                  <a:avLst/>
                </a:prstGeom>
                <a:blipFill>
                  <a:blip r:embed="rId12"/>
                  <a:stretch>
                    <a:fillRect l="-15625" r="-125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93" name="文本框 3092">
                  <a:extLst>
                    <a:ext uri="{FF2B5EF4-FFF2-40B4-BE49-F238E27FC236}">
                      <a16:creationId xmlns:a16="http://schemas.microsoft.com/office/drawing/2014/main" id="{F0DCACD8-69A7-93C4-BB5A-32097F6673A8}"/>
                    </a:ext>
                  </a:extLst>
                </p:cNvPr>
                <p:cNvSpPr txBox="1"/>
                <p:nvPr/>
              </p:nvSpPr>
              <p:spPr>
                <a:xfrm>
                  <a:off x="4270807" y="2566564"/>
                  <a:ext cx="190757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3093" name="文本框 3092">
                  <a:extLst>
                    <a:ext uri="{FF2B5EF4-FFF2-40B4-BE49-F238E27FC236}">
                      <a16:creationId xmlns:a16="http://schemas.microsoft.com/office/drawing/2014/main" id="{F0DCACD8-69A7-93C4-BB5A-32097F6673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70807" y="2566564"/>
                  <a:ext cx="190757" cy="276999"/>
                </a:xfrm>
                <a:prstGeom prst="rect">
                  <a:avLst/>
                </a:prstGeom>
                <a:blipFill>
                  <a:blip r:embed="rId13"/>
                  <a:stretch>
                    <a:fillRect l="-29032" r="-25806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42060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Volume Scattering 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</a:rPr>
              <a:t>(Simplified).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1C22D1E-1B24-357B-1AD4-0B9F0B7933A6}"/>
              </a:ext>
            </a:extLst>
          </p:cNvPr>
          <p:cNvSpPr/>
          <p:nvPr/>
        </p:nvSpPr>
        <p:spPr>
          <a:xfrm>
            <a:off x="372665" y="776288"/>
            <a:ext cx="11446669" cy="587216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Volume Scattering Model</a:t>
            </a:r>
            <a:endParaRPr lang="zh-CN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7B4BE8EB-7E4F-245E-D4DE-74C722CE1A0A}"/>
                  </a:ext>
                </a:extLst>
              </p:cNvPr>
              <p:cNvSpPr txBox="1"/>
              <p:nvPr/>
            </p:nvSpPr>
            <p:spPr>
              <a:xfrm>
                <a:off x="1556406" y="3586791"/>
                <a:ext cx="521269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How to solve </a:t>
                </a:r>
                <a14:m>
                  <m:oMath xmlns:m="http://schemas.openxmlformats.org/officeDocument/2006/math">
                    <m:r>
                      <a:rPr lang="en-US" altLang="zh-CN" sz="1800" b="1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r>
                  <a:rPr lang="en-US" altLang="zh-CN" sz="1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using sampling points    ?</a:t>
                </a:r>
                <a:endParaRPr lang="zh-CN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7B4BE8EB-7E4F-245E-D4DE-74C722CE1A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6406" y="3586791"/>
                <a:ext cx="5212694" cy="369332"/>
              </a:xfrm>
              <a:prstGeom prst="rect">
                <a:avLst/>
              </a:prstGeom>
              <a:blipFill>
                <a:blip r:embed="rId3"/>
                <a:stretch>
                  <a:fillRect l="-936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894B31A5-98AB-862A-BA3F-C3EB0882BDBC}"/>
              </a:ext>
            </a:extLst>
          </p:cNvPr>
          <p:cNvCxnSpPr>
            <a:cxnSpLocks/>
          </p:cNvCxnSpPr>
          <p:nvPr/>
        </p:nvCxnSpPr>
        <p:spPr>
          <a:xfrm flipH="1">
            <a:off x="5958379" y="3791514"/>
            <a:ext cx="5763721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1081829-0B1C-FFDF-B78A-9E623C0E5F43}"/>
              </a:ext>
            </a:extLst>
          </p:cNvPr>
          <p:cNvSpPr/>
          <p:nvPr/>
        </p:nvSpPr>
        <p:spPr>
          <a:xfrm>
            <a:off x="1610059" y="4138846"/>
            <a:ext cx="2923729" cy="2286000"/>
          </a:xfrm>
          <a:prstGeom prst="roundRect">
            <a:avLst>
              <a:gd name="adj" fmla="val 579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9C2F0B1-786A-9990-9A46-132D35B1F07F}"/>
              </a:ext>
            </a:extLst>
          </p:cNvPr>
          <p:cNvSpPr/>
          <p:nvPr/>
        </p:nvSpPr>
        <p:spPr>
          <a:xfrm>
            <a:off x="2099035" y="4379890"/>
            <a:ext cx="1879665" cy="1883294"/>
          </a:xfrm>
          <a:prstGeom prst="roundRect">
            <a:avLst>
              <a:gd name="adj" fmla="val 5794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9D3850C-240E-38A3-6A93-0A77810B88E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19201" y="5320588"/>
            <a:ext cx="479834" cy="949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D7D7299-C366-554C-9018-2FE7EC2FE6B6}"/>
              </a:ext>
            </a:extLst>
          </p:cNvPr>
          <p:cNvCxnSpPr>
            <a:cxnSpLocks/>
          </p:cNvCxnSpPr>
          <p:nvPr/>
        </p:nvCxnSpPr>
        <p:spPr>
          <a:xfrm>
            <a:off x="3987329" y="5320588"/>
            <a:ext cx="529002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云形 27">
            <a:extLst>
              <a:ext uri="{FF2B5EF4-FFF2-40B4-BE49-F238E27FC236}">
                <a16:creationId xmlns:a16="http://schemas.microsoft.com/office/drawing/2014/main" id="{5B449BF4-65D1-B438-2ADA-97859AE7C796}"/>
              </a:ext>
            </a:extLst>
          </p:cNvPr>
          <p:cNvSpPr/>
          <p:nvPr/>
        </p:nvSpPr>
        <p:spPr>
          <a:xfrm>
            <a:off x="2140875" y="4940886"/>
            <a:ext cx="1832594" cy="103308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1D2E894-918B-F0DF-18E6-2CA31B642373}"/>
              </a:ext>
            </a:extLst>
          </p:cNvPr>
          <p:cNvCxnSpPr>
            <a:cxnSpLocks/>
            <a:stCxn id="7" idx="1"/>
            <a:endCxn id="7" idx="3"/>
          </p:cNvCxnSpPr>
          <p:nvPr/>
        </p:nvCxnSpPr>
        <p:spPr>
          <a:xfrm>
            <a:off x="2099035" y="5321536"/>
            <a:ext cx="1879665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3EFE87A3-BACA-882B-2A91-0E4C6733301C}"/>
              </a:ext>
            </a:extLst>
          </p:cNvPr>
          <p:cNvSpPr/>
          <p:nvPr/>
        </p:nvSpPr>
        <p:spPr>
          <a:xfrm>
            <a:off x="2769109" y="5240996"/>
            <a:ext cx="158291" cy="158291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prstDash val="sysDot"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/>
              <p:nvPr/>
            </p:nvSpPr>
            <p:spPr>
              <a:xfrm>
                <a:off x="1382129" y="5175291"/>
                <a:ext cx="19428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129" y="5175291"/>
                <a:ext cx="194284" cy="276999"/>
              </a:xfrm>
              <a:prstGeom prst="rect">
                <a:avLst/>
              </a:prstGeom>
              <a:blipFill>
                <a:blip r:embed="rId4"/>
                <a:stretch>
                  <a:fillRect l="-15625" r="-1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/>
              <p:nvPr/>
            </p:nvSpPr>
            <p:spPr>
              <a:xfrm>
                <a:off x="4542553" y="5175291"/>
                <a:ext cx="19075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2553" y="5175291"/>
                <a:ext cx="190757" cy="276999"/>
              </a:xfrm>
              <a:prstGeom prst="rect">
                <a:avLst/>
              </a:prstGeom>
              <a:blipFill>
                <a:blip r:embed="rId5"/>
                <a:stretch>
                  <a:fillRect l="-25806" r="-29032"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80" name="椭圆 3079">
            <a:extLst>
              <a:ext uri="{FF2B5EF4-FFF2-40B4-BE49-F238E27FC236}">
                <a16:creationId xmlns:a16="http://schemas.microsoft.com/office/drawing/2014/main" id="{07CB423C-51A2-43F9-EFA4-CB65EA7432E6}"/>
              </a:ext>
            </a:extLst>
          </p:cNvPr>
          <p:cNvSpPr/>
          <p:nvPr/>
        </p:nvSpPr>
        <p:spPr>
          <a:xfrm>
            <a:off x="5617066" y="3712369"/>
            <a:ext cx="158291" cy="15829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01" name="组合 3100">
            <a:extLst>
              <a:ext uri="{FF2B5EF4-FFF2-40B4-BE49-F238E27FC236}">
                <a16:creationId xmlns:a16="http://schemas.microsoft.com/office/drawing/2014/main" id="{8976FB22-5943-FAA2-B00F-1054BC15B0DB}"/>
              </a:ext>
            </a:extLst>
          </p:cNvPr>
          <p:cNvGrpSpPr/>
          <p:nvPr/>
        </p:nvGrpSpPr>
        <p:grpSpPr>
          <a:xfrm>
            <a:off x="1595878" y="1244600"/>
            <a:ext cx="2923729" cy="2286000"/>
            <a:chOff x="1595878" y="1244600"/>
            <a:chExt cx="2923729" cy="2286000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605AFF4-8072-0631-4966-5FCBD07DBC80}"/>
                </a:ext>
              </a:extLst>
            </p:cNvPr>
            <p:cNvSpPr/>
            <p:nvPr/>
          </p:nvSpPr>
          <p:spPr>
            <a:xfrm>
              <a:off x="2472545" y="2230850"/>
              <a:ext cx="1170395" cy="1172655"/>
            </a:xfrm>
            <a:prstGeom prst="roundRect">
              <a:avLst>
                <a:gd name="adj" fmla="val 5794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DB070605-757E-1558-5983-C0E8DB685F8C}"/>
                </a:ext>
              </a:extLst>
            </p:cNvPr>
            <p:cNvSpPr/>
            <p:nvPr/>
          </p:nvSpPr>
          <p:spPr>
            <a:xfrm>
              <a:off x="1595878" y="1244600"/>
              <a:ext cx="2923729" cy="2286000"/>
            </a:xfrm>
            <a:prstGeom prst="roundRect">
              <a:avLst>
                <a:gd name="adj" fmla="val 5794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484F9D51-6BE2-CD74-1B61-6FE084F0A7CC}"/>
                </a:ext>
              </a:extLst>
            </p:cNvPr>
            <p:cNvCxnSpPr>
              <a:cxnSpLocks/>
            </p:cNvCxnSpPr>
            <p:nvPr/>
          </p:nvCxnSpPr>
          <p:spPr>
            <a:xfrm>
              <a:off x="1936572" y="2816587"/>
              <a:ext cx="516239" cy="590"/>
            </a:xfrm>
            <a:prstGeom prst="straightConnector1">
              <a:avLst/>
            </a:prstGeom>
            <a:ln w="190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图形 19" descr="周日 纯色填充">
              <a:extLst>
                <a:ext uri="{FF2B5EF4-FFF2-40B4-BE49-F238E27FC236}">
                  <a16:creationId xmlns:a16="http://schemas.microsoft.com/office/drawing/2014/main" id="{EAA43A92-D6D5-D372-FD4A-090FDC5A5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482552" y="1369859"/>
              <a:ext cx="346247" cy="346247"/>
            </a:xfrm>
            <a:prstGeom prst="rect">
              <a:avLst/>
            </a:prstGeom>
          </p:spPr>
        </p:pic>
        <p:pic>
          <p:nvPicPr>
            <p:cNvPr id="21" name="图形 20" descr="摄像机 纯色填充">
              <a:extLst>
                <a:ext uri="{FF2B5EF4-FFF2-40B4-BE49-F238E27FC236}">
                  <a16:creationId xmlns:a16="http://schemas.microsoft.com/office/drawing/2014/main" id="{CFEC6693-F061-CF00-76B5-E2C277A0D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610059" y="2596652"/>
              <a:ext cx="346247" cy="346247"/>
            </a:xfrm>
            <a:prstGeom prst="rect">
              <a:avLst/>
            </a:prstGeom>
          </p:spPr>
        </p:pic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B3FF39F9-F4EE-3188-1972-4C8B7E8328FD}"/>
                </a:ext>
              </a:extLst>
            </p:cNvPr>
            <p:cNvCxnSpPr>
              <a:cxnSpLocks/>
            </p:cNvCxnSpPr>
            <p:nvPr/>
          </p:nvCxnSpPr>
          <p:spPr>
            <a:xfrm>
              <a:off x="3648313" y="2816587"/>
              <a:ext cx="862664" cy="0"/>
            </a:xfrm>
            <a:prstGeom prst="straightConnector1">
              <a:avLst/>
            </a:prstGeom>
            <a:ln w="19050">
              <a:solidFill>
                <a:schemeClr val="bg1">
                  <a:lumMod val="85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4E4615B1-9078-7625-EB77-DF6E6011D35D}"/>
                </a:ext>
              </a:extLst>
            </p:cNvPr>
            <p:cNvCxnSpPr>
              <a:cxnSpLocks/>
            </p:cNvCxnSpPr>
            <p:nvPr/>
          </p:nvCxnSpPr>
          <p:spPr>
            <a:xfrm>
              <a:off x="1936572" y="2846724"/>
              <a:ext cx="516239" cy="131492"/>
            </a:xfrm>
            <a:prstGeom prst="straightConnector1">
              <a:avLst/>
            </a:prstGeom>
            <a:ln w="190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云形 58">
              <a:extLst>
                <a:ext uri="{FF2B5EF4-FFF2-40B4-BE49-F238E27FC236}">
                  <a16:creationId xmlns:a16="http://schemas.microsoft.com/office/drawing/2014/main" id="{BDACBA55-B003-3E60-E432-7DA43138466C}"/>
                </a:ext>
              </a:extLst>
            </p:cNvPr>
            <p:cNvSpPr/>
            <p:nvPr/>
          </p:nvSpPr>
          <p:spPr>
            <a:xfrm>
              <a:off x="2498597" y="2580161"/>
              <a:ext cx="1141086" cy="643259"/>
            </a:xfrm>
            <a:prstGeom prst="cloud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204ECE9E-BB09-F929-5707-D7EF5105F950}"/>
                </a:ext>
              </a:extLst>
            </p:cNvPr>
            <p:cNvCxnSpPr>
              <a:cxnSpLocks/>
              <a:stCxn id="15" idx="1"/>
              <a:endCxn id="15" idx="3"/>
            </p:cNvCxnSpPr>
            <p:nvPr/>
          </p:nvCxnSpPr>
          <p:spPr>
            <a:xfrm>
              <a:off x="2472545" y="2817177"/>
              <a:ext cx="1170395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ED63F3B-4026-13C2-FF3E-AE904ADD4465}"/>
                </a:ext>
              </a:extLst>
            </p:cNvPr>
            <p:cNvSpPr/>
            <p:nvPr/>
          </p:nvSpPr>
          <p:spPr>
            <a:xfrm>
              <a:off x="2437202" y="2767896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D0CE464B-0958-D802-E3C8-9F2189A04938}"/>
                </a:ext>
              </a:extLst>
            </p:cNvPr>
            <p:cNvSpPr/>
            <p:nvPr/>
          </p:nvSpPr>
          <p:spPr>
            <a:xfrm>
              <a:off x="2825614" y="276728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A5A2B3E9-0D5F-03E2-56DD-B415AFEC4CC6}"/>
                </a:ext>
              </a:extLst>
            </p:cNvPr>
            <p:cNvSpPr/>
            <p:nvPr/>
          </p:nvSpPr>
          <p:spPr>
            <a:xfrm>
              <a:off x="3590402" y="276728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B3B4B5D4-127C-9801-F9B4-40968492B839}"/>
                </a:ext>
              </a:extLst>
            </p:cNvPr>
            <p:cNvSpPr/>
            <p:nvPr/>
          </p:nvSpPr>
          <p:spPr>
            <a:xfrm>
              <a:off x="3178409" y="2763074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49444D12-C3DE-5340-5BCC-7A79460939D0}"/>
                </a:ext>
              </a:extLst>
            </p:cNvPr>
            <p:cNvCxnSpPr>
              <a:cxnSpLocks/>
            </p:cNvCxnSpPr>
            <p:nvPr/>
          </p:nvCxnSpPr>
          <p:spPr>
            <a:xfrm>
              <a:off x="2482207" y="3002469"/>
              <a:ext cx="1161587" cy="296523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6A8E87E8-BEF9-BA4F-0562-775386C110BA}"/>
                </a:ext>
              </a:extLst>
            </p:cNvPr>
            <p:cNvSpPr/>
            <p:nvPr/>
          </p:nvSpPr>
          <p:spPr>
            <a:xfrm>
              <a:off x="2439462" y="2953188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FF2B284F-BAF6-E257-80AD-8F240CB13043}"/>
                </a:ext>
              </a:extLst>
            </p:cNvPr>
            <p:cNvSpPr/>
            <p:nvPr/>
          </p:nvSpPr>
          <p:spPr>
            <a:xfrm>
              <a:off x="2722725" y="3031537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3B0D8D35-6EE0-2263-666C-865438ED5F94}"/>
                </a:ext>
              </a:extLst>
            </p:cNvPr>
            <p:cNvSpPr/>
            <p:nvPr/>
          </p:nvSpPr>
          <p:spPr>
            <a:xfrm>
              <a:off x="3012525" y="3097961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872D6CA1-F573-05D8-3659-DCC3B00EACC0}"/>
                </a:ext>
              </a:extLst>
            </p:cNvPr>
            <p:cNvSpPr/>
            <p:nvPr/>
          </p:nvSpPr>
          <p:spPr>
            <a:xfrm>
              <a:off x="3307182" y="3173606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7F3763F-A468-21AC-ECD0-633807CE86CD}"/>
                </a:ext>
              </a:extLst>
            </p:cNvPr>
            <p:cNvSpPr/>
            <p:nvPr/>
          </p:nvSpPr>
          <p:spPr>
            <a:xfrm>
              <a:off x="3579721" y="3247229"/>
              <a:ext cx="98562" cy="98562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100" name="组合 3099">
              <a:extLst>
                <a:ext uri="{FF2B5EF4-FFF2-40B4-BE49-F238E27FC236}">
                  <a16:creationId xmlns:a16="http://schemas.microsoft.com/office/drawing/2014/main" id="{C8D0B6F5-8631-5C76-B412-222788088E16}"/>
                </a:ext>
              </a:extLst>
            </p:cNvPr>
            <p:cNvGrpSpPr/>
            <p:nvPr/>
          </p:nvGrpSpPr>
          <p:grpSpPr>
            <a:xfrm rot="583257">
              <a:off x="2892036" y="2138377"/>
              <a:ext cx="334395" cy="668149"/>
              <a:chOff x="2840701" y="2121507"/>
              <a:chExt cx="334395" cy="668149"/>
            </a:xfrm>
          </p:grpSpPr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9DE40F9C-0FC4-0BA6-87EB-F3D8DFD98221}"/>
                  </a:ext>
                </a:extLst>
              </p:cNvPr>
              <p:cNvSpPr/>
              <p:nvPr/>
            </p:nvSpPr>
            <p:spPr>
              <a:xfrm rot="17469333">
                <a:off x="2872282" y="2214261"/>
                <a:ext cx="395568" cy="21006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785E5F16-63CA-BA7B-8264-4A947630070E}"/>
                  </a:ext>
                </a:extLst>
              </p:cNvPr>
              <p:cNvSpPr/>
              <p:nvPr/>
            </p:nvSpPr>
            <p:spPr>
              <a:xfrm>
                <a:off x="2979497" y="2311118"/>
                <a:ext cx="138500" cy="138500"/>
              </a:xfrm>
              <a:prstGeom prst="ellipse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1D38F032-B9C7-A999-3699-71185D83B8F3}"/>
                  </a:ext>
                </a:extLst>
              </p:cNvPr>
              <p:cNvSpPr/>
              <p:nvPr/>
            </p:nvSpPr>
            <p:spPr>
              <a:xfrm rot="17332983">
                <a:off x="2793642" y="2481485"/>
                <a:ext cx="355230" cy="261111"/>
              </a:xfrm>
              <a:custGeom>
                <a:avLst/>
                <a:gdLst>
                  <a:gd name="connsiteX0" fmla="*/ 0 w 3029803"/>
                  <a:gd name="connsiteY0" fmla="*/ 553883 h 1328775"/>
                  <a:gd name="connsiteX1" fmla="*/ 81886 w 3029803"/>
                  <a:gd name="connsiteY1" fmla="*/ 553883 h 1328775"/>
                  <a:gd name="connsiteX2" fmla="*/ 150125 w 3029803"/>
                  <a:gd name="connsiteY2" fmla="*/ 533411 h 1328775"/>
                  <a:gd name="connsiteX3" fmla="*/ 218364 w 3029803"/>
                  <a:gd name="connsiteY3" fmla="*/ 581179 h 1328775"/>
                  <a:gd name="connsiteX4" fmla="*/ 334370 w 3029803"/>
                  <a:gd name="connsiteY4" fmla="*/ 499292 h 1328775"/>
                  <a:gd name="connsiteX5" fmla="*/ 491319 w 3029803"/>
                  <a:gd name="connsiteY5" fmla="*/ 642594 h 1328775"/>
                  <a:gd name="connsiteX6" fmla="*/ 655092 w 3029803"/>
                  <a:gd name="connsiteY6" fmla="*/ 444701 h 1328775"/>
                  <a:gd name="connsiteX7" fmla="*/ 839337 w 3029803"/>
                  <a:gd name="connsiteY7" fmla="*/ 717656 h 1328775"/>
                  <a:gd name="connsiteX8" fmla="*/ 1071349 w 3029803"/>
                  <a:gd name="connsiteY8" fmla="*/ 376462 h 1328775"/>
                  <a:gd name="connsiteX9" fmla="*/ 1344304 w 3029803"/>
                  <a:gd name="connsiteY9" fmla="*/ 854134 h 1328775"/>
                  <a:gd name="connsiteX10" fmla="*/ 1644555 w 3029803"/>
                  <a:gd name="connsiteY10" fmla="*/ 280928 h 1328775"/>
                  <a:gd name="connsiteX11" fmla="*/ 2013045 w 3029803"/>
                  <a:gd name="connsiteY11" fmla="*/ 1072498 h 1328775"/>
                  <a:gd name="connsiteX12" fmla="*/ 2374710 w 3029803"/>
                  <a:gd name="connsiteY12" fmla="*/ 1149 h 1328775"/>
                  <a:gd name="connsiteX13" fmla="*/ 2722728 w 3029803"/>
                  <a:gd name="connsiteY13" fmla="*/ 1318158 h 1328775"/>
                  <a:gd name="connsiteX14" fmla="*/ 3029803 w 3029803"/>
                  <a:gd name="connsiteY14" fmla="*/ 656241 h 1328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029803" h="1328775">
                    <a:moveTo>
                      <a:pt x="0" y="553883"/>
                    </a:moveTo>
                    <a:cubicBezTo>
                      <a:pt x="28432" y="555589"/>
                      <a:pt x="56865" y="557295"/>
                      <a:pt x="81886" y="553883"/>
                    </a:cubicBezTo>
                    <a:cubicBezTo>
                      <a:pt x="106907" y="550471"/>
                      <a:pt x="127379" y="528862"/>
                      <a:pt x="150125" y="533411"/>
                    </a:cubicBezTo>
                    <a:cubicBezTo>
                      <a:pt x="172871" y="537960"/>
                      <a:pt x="187657" y="586866"/>
                      <a:pt x="218364" y="581179"/>
                    </a:cubicBezTo>
                    <a:cubicBezTo>
                      <a:pt x="249072" y="575493"/>
                      <a:pt x="288878" y="489056"/>
                      <a:pt x="334370" y="499292"/>
                    </a:cubicBezTo>
                    <a:cubicBezTo>
                      <a:pt x="379862" y="509528"/>
                      <a:pt x="437865" y="651692"/>
                      <a:pt x="491319" y="642594"/>
                    </a:cubicBezTo>
                    <a:cubicBezTo>
                      <a:pt x="544773" y="633496"/>
                      <a:pt x="597089" y="432191"/>
                      <a:pt x="655092" y="444701"/>
                    </a:cubicBezTo>
                    <a:cubicBezTo>
                      <a:pt x="713095" y="457211"/>
                      <a:pt x="769961" y="729029"/>
                      <a:pt x="839337" y="717656"/>
                    </a:cubicBezTo>
                    <a:cubicBezTo>
                      <a:pt x="908713" y="706283"/>
                      <a:pt x="987188" y="353716"/>
                      <a:pt x="1071349" y="376462"/>
                    </a:cubicBezTo>
                    <a:cubicBezTo>
                      <a:pt x="1155510" y="399208"/>
                      <a:pt x="1248770" y="870056"/>
                      <a:pt x="1344304" y="854134"/>
                    </a:cubicBezTo>
                    <a:cubicBezTo>
                      <a:pt x="1439838" y="838212"/>
                      <a:pt x="1533098" y="244534"/>
                      <a:pt x="1644555" y="280928"/>
                    </a:cubicBezTo>
                    <a:cubicBezTo>
                      <a:pt x="1756012" y="317322"/>
                      <a:pt x="1891353" y="1119128"/>
                      <a:pt x="2013045" y="1072498"/>
                    </a:cubicBezTo>
                    <a:cubicBezTo>
                      <a:pt x="2134738" y="1025868"/>
                      <a:pt x="2256430" y="-39794"/>
                      <a:pt x="2374710" y="1149"/>
                    </a:cubicBezTo>
                    <a:cubicBezTo>
                      <a:pt x="2492991" y="42092"/>
                      <a:pt x="2613546" y="1208976"/>
                      <a:pt x="2722728" y="1318158"/>
                    </a:cubicBezTo>
                    <a:cubicBezTo>
                      <a:pt x="2831910" y="1427340"/>
                      <a:pt x="2935406" y="658516"/>
                      <a:pt x="3029803" y="656241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83" name="文本框 3082">
                  <a:extLst>
                    <a:ext uri="{FF2B5EF4-FFF2-40B4-BE49-F238E27FC236}">
                      <a16:creationId xmlns:a16="http://schemas.microsoft.com/office/drawing/2014/main" id="{96227404-540B-B93F-7EE5-E24F9EA8F0DB}"/>
                    </a:ext>
                  </a:extLst>
                </p:cNvPr>
                <p:cNvSpPr txBox="1"/>
                <p:nvPr/>
              </p:nvSpPr>
              <p:spPr>
                <a:xfrm>
                  <a:off x="1664880" y="2819385"/>
                  <a:ext cx="19428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oMath>
                    </m:oMathPara>
                  </a14:m>
                  <a:endParaRPr lang="zh-CN" altLang="en-US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3083" name="文本框 3082">
                  <a:extLst>
                    <a:ext uri="{FF2B5EF4-FFF2-40B4-BE49-F238E27FC236}">
                      <a16:creationId xmlns:a16="http://schemas.microsoft.com/office/drawing/2014/main" id="{96227404-540B-B93F-7EE5-E24F9EA8F0D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64880" y="2819385"/>
                  <a:ext cx="194284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15625" r="-125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84" name="文本框 3083">
                  <a:extLst>
                    <a:ext uri="{FF2B5EF4-FFF2-40B4-BE49-F238E27FC236}">
                      <a16:creationId xmlns:a16="http://schemas.microsoft.com/office/drawing/2014/main" id="{B04A9AFD-AC6C-A328-72FC-DA3EBD59ECF8}"/>
                    </a:ext>
                  </a:extLst>
                </p:cNvPr>
                <p:cNvSpPr txBox="1"/>
                <p:nvPr/>
              </p:nvSpPr>
              <p:spPr>
                <a:xfrm>
                  <a:off x="4270807" y="2566564"/>
                  <a:ext cx="190757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3084" name="文本框 3083">
                  <a:extLst>
                    <a:ext uri="{FF2B5EF4-FFF2-40B4-BE49-F238E27FC236}">
                      <a16:creationId xmlns:a16="http://schemas.microsoft.com/office/drawing/2014/main" id="{B04A9AFD-AC6C-A328-72FC-DA3EBD59EC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70807" y="2566564"/>
                  <a:ext cx="190757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29032" r="-25806" b="-888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085" name="椭圆 3084">
            <a:extLst>
              <a:ext uri="{FF2B5EF4-FFF2-40B4-BE49-F238E27FC236}">
                <a16:creationId xmlns:a16="http://schemas.microsoft.com/office/drawing/2014/main" id="{B9706073-87E2-0C2E-8E96-0DD3855FDE4F}"/>
              </a:ext>
            </a:extLst>
          </p:cNvPr>
          <p:cNvSpPr/>
          <p:nvPr/>
        </p:nvSpPr>
        <p:spPr>
          <a:xfrm>
            <a:off x="3181580" y="5240996"/>
            <a:ext cx="158291" cy="15829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88" name="直接连接符 3087">
            <a:extLst>
              <a:ext uri="{FF2B5EF4-FFF2-40B4-BE49-F238E27FC236}">
                <a16:creationId xmlns:a16="http://schemas.microsoft.com/office/drawing/2014/main" id="{8266501C-E4AB-FA8E-EB3B-D1CD1BEA4C74}"/>
              </a:ext>
            </a:extLst>
          </p:cNvPr>
          <p:cNvCxnSpPr>
            <a:cxnSpLocks/>
          </p:cNvCxnSpPr>
          <p:nvPr/>
        </p:nvCxnSpPr>
        <p:spPr>
          <a:xfrm flipH="1">
            <a:off x="488616" y="3790338"/>
            <a:ext cx="1086506" cy="0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94" name="文本框 3093">
                <a:extLst>
                  <a:ext uri="{FF2B5EF4-FFF2-40B4-BE49-F238E27FC236}">
                    <a16:creationId xmlns:a16="http://schemas.microsoft.com/office/drawing/2014/main" id="{77A39B8E-43D3-7139-5C32-C68600F45514}"/>
                  </a:ext>
                </a:extLst>
              </p:cNvPr>
              <p:cNvSpPr txBox="1"/>
              <p:nvPr/>
            </p:nvSpPr>
            <p:spPr>
              <a:xfrm>
                <a:off x="4980008" y="1240356"/>
                <a:ext cx="7084169" cy="6429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m:rPr>
                              <m:sty m:val="p"/>
                            </m:r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</m:d>
                      <m:sSub>
                        <m:sSubPr>
                          <m:ctrlPr>
                            <a:rPr lang="en-US" altLang="zh-CN" sz="16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6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16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</m:sup>
                        <m:e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,−</m:t>
                              </m:r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𝑑𝑝</m:t>
                          </m:r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094" name="文本框 3093">
                <a:extLst>
                  <a:ext uri="{FF2B5EF4-FFF2-40B4-BE49-F238E27FC236}">
                    <a16:creationId xmlns:a16="http://schemas.microsoft.com/office/drawing/2014/main" id="{77A39B8E-43D3-7139-5C32-C68600F455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0008" y="1240356"/>
                <a:ext cx="7084169" cy="64293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96" name="文本框 3095">
                <a:extLst>
                  <a:ext uri="{FF2B5EF4-FFF2-40B4-BE49-F238E27FC236}">
                    <a16:creationId xmlns:a16="http://schemas.microsoft.com/office/drawing/2014/main" id="{59087D15-F4E7-80B9-43D4-C43EC883A703}"/>
                  </a:ext>
                </a:extLst>
              </p:cNvPr>
              <p:cNvSpPr txBox="1"/>
              <p:nvPr/>
            </p:nvSpPr>
            <p:spPr>
              <a:xfrm>
                <a:off x="4156160" y="2761283"/>
                <a:ext cx="62802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96" name="文本框 3095">
                <a:extLst>
                  <a:ext uri="{FF2B5EF4-FFF2-40B4-BE49-F238E27FC236}">
                    <a16:creationId xmlns:a16="http://schemas.microsoft.com/office/drawing/2014/main" id="{59087D15-F4E7-80B9-43D4-C43EC883A7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6160" y="2761283"/>
                <a:ext cx="628023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97" name="文本框 3096">
                <a:extLst>
                  <a:ext uri="{FF2B5EF4-FFF2-40B4-BE49-F238E27FC236}">
                    <a16:creationId xmlns:a16="http://schemas.microsoft.com/office/drawing/2014/main" id="{43100514-8258-7B69-0D2D-05C53BCE6723}"/>
                  </a:ext>
                </a:extLst>
              </p:cNvPr>
              <p:cNvSpPr txBox="1"/>
              <p:nvPr/>
            </p:nvSpPr>
            <p:spPr>
              <a:xfrm rot="5400000">
                <a:off x="2896819" y="5235286"/>
                <a:ext cx="315343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3097" name="文本框 3096">
                <a:extLst>
                  <a:ext uri="{FF2B5EF4-FFF2-40B4-BE49-F238E27FC236}">
                    <a16:creationId xmlns:a16="http://schemas.microsoft.com/office/drawing/2014/main" id="{43100514-8258-7B69-0D2D-05C53BCE67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2896819" y="5235286"/>
                <a:ext cx="315343" cy="43088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99" name="文本框 3098">
                <a:extLst>
                  <a:ext uri="{FF2B5EF4-FFF2-40B4-BE49-F238E27FC236}">
                    <a16:creationId xmlns:a16="http://schemas.microsoft.com/office/drawing/2014/main" id="{81E98C6A-6D31-2ACD-2EB7-C4B21E2C6C73}"/>
                  </a:ext>
                </a:extLst>
              </p:cNvPr>
              <p:cNvSpPr txBox="1"/>
              <p:nvPr/>
            </p:nvSpPr>
            <p:spPr>
              <a:xfrm>
                <a:off x="2634084" y="5488141"/>
                <a:ext cx="85351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99" name="文本框 3098">
                <a:extLst>
                  <a:ext uri="{FF2B5EF4-FFF2-40B4-BE49-F238E27FC236}">
                    <a16:creationId xmlns:a16="http://schemas.microsoft.com/office/drawing/2014/main" id="{81E98C6A-6D31-2ACD-2EB7-C4B21E2C6C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4084" y="5488141"/>
                <a:ext cx="853511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/>
              <p:nvPr/>
            </p:nvSpPr>
            <p:spPr>
              <a:xfrm>
                <a:off x="1390949" y="4990625"/>
                <a:ext cx="92601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0949" y="4990625"/>
                <a:ext cx="926017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05" name="文本框 3104">
                <a:extLst>
                  <a:ext uri="{FF2B5EF4-FFF2-40B4-BE49-F238E27FC236}">
                    <a16:creationId xmlns:a16="http://schemas.microsoft.com/office/drawing/2014/main" id="{72498784-B0BB-6671-BBB6-CEF85CB8E48F}"/>
                  </a:ext>
                </a:extLst>
              </p:cNvPr>
              <p:cNvSpPr txBox="1"/>
              <p:nvPr/>
            </p:nvSpPr>
            <p:spPr>
              <a:xfrm>
                <a:off x="5958379" y="1759933"/>
                <a:ext cx="5619636" cy="4318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nary>
                            <m:naryPr>
                              <m:ctrlP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</m:d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𝑑𝑝</m:t>
                              </m:r>
                            </m:e>
                          </m:nary>
                        </m:sup>
                      </m:sSup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105" name="文本框 3104">
                <a:extLst>
                  <a:ext uri="{FF2B5EF4-FFF2-40B4-BE49-F238E27FC236}">
                    <a16:creationId xmlns:a16="http://schemas.microsoft.com/office/drawing/2014/main" id="{72498784-B0BB-6671-BBB6-CEF85CB8E4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8379" y="1759933"/>
                <a:ext cx="5619636" cy="431849"/>
              </a:xfrm>
              <a:prstGeom prst="rect">
                <a:avLst/>
              </a:prstGeom>
              <a:blipFill>
                <a:blip r:embed="rId17"/>
                <a:stretch>
                  <a:fillRect t="-64789" b="-929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07" name="文本框 3106">
                <a:extLst>
                  <a:ext uri="{FF2B5EF4-FFF2-40B4-BE49-F238E27FC236}">
                    <a16:creationId xmlns:a16="http://schemas.microsoft.com/office/drawing/2014/main" id="{3BDC599A-846F-C950-1F03-A5381B573F30}"/>
                  </a:ext>
                </a:extLst>
              </p:cNvPr>
              <p:cNvSpPr txBox="1"/>
              <p:nvPr/>
            </p:nvSpPr>
            <p:spPr>
              <a:xfrm>
                <a:off x="6114733" y="2094709"/>
                <a:ext cx="5463281" cy="4312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ctrlP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sz="16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altLang="zh-CN" sz="16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zh-CN" sz="16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nary>
                            <m:naryPr>
                              <m:ctrlP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b="0" i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</m:d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𝑑𝑝</m:t>
                              </m:r>
                            </m:e>
                          </m:nary>
                        </m:sup>
                      </m:sSup>
                      <m:r>
                        <a:rPr lang="en-US" altLang="zh-CN" sz="16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US" altLang="zh-CN" sz="16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CN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107" name="文本框 3106">
                <a:extLst>
                  <a:ext uri="{FF2B5EF4-FFF2-40B4-BE49-F238E27FC236}">
                    <a16:creationId xmlns:a16="http://schemas.microsoft.com/office/drawing/2014/main" id="{3BDC599A-846F-C950-1F03-A5381B573F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4733" y="2094709"/>
                <a:ext cx="5463281" cy="431208"/>
              </a:xfrm>
              <a:prstGeom prst="rect">
                <a:avLst/>
              </a:prstGeom>
              <a:blipFill>
                <a:blip r:embed="rId18"/>
                <a:stretch>
                  <a:fillRect t="-65714" b="-957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4" name="文本框 3113">
                <a:extLst>
                  <a:ext uri="{FF2B5EF4-FFF2-40B4-BE49-F238E27FC236}">
                    <a16:creationId xmlns:a16="http://schemas.microsoft.com/office/drawing/2014/main" id="{13DAA89F-57C6-6BFB-68CF-F9BB15E0FF54}"/>
                  </a:ext>
                </a:extLst>
              </p:cNvPr>
              <p:cNvSpPr txBox="1"/>
              <p:nvPr/>
            </p:nvSpPr>
            <p:spPr>
              <a:xfrm>
                <a:off x="4980008" y="5199502"/>
                <a:ext cx="6598006" cy="812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,−</m:t>
                              </m:r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114" name="文本框 3113">
                <a:extLst>
                  <a:ext uri="{FF2B5EF4-FFF2-40B4-BE49-F238E27FC236}">
                    <a16:creationId xmlns:a16="http://schemas.microsoft.com/office/drawing/2014/main" id="{13DAA89F-57C6-6BFB-68CF-F9BB15E0FF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0008" y="5199502"/>
                <a:ext cx="6598006" cy="81253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15" name="文本框 3114">
                <a:extLst>
                  <a:ext uri="{FF2B5EF4-FFF2-40B4-BE49-F238E27FC236}">
                    <a16:creationId xmlns:a16="http://schemas.microsoft.com/office/drawing/2014/main" id="{084C1CD4-932E-A0C2-B5B2-D0084471BAF1}"/>
                  </a:ext>
                </a:extLst>
              </p:cNvPr>
              <p:cNvSpPr txBox="1"/>
              <p:nvPr/>
            </p:nvSpPr>
            <p:spPr>
              <a:xfrm>
                <a:off x="8522092" y="5206246"/>
                <a:ext cx="3435397" cy="821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ctrl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zh-CN" sz="16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160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CN" sz="160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16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6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16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altLang="zh-CN" sz="16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altLang="zh-CN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115" name="文本框 3114">
                <a:extLst>
                  <a:ext uri="{FF2B5EF4-FFF2-40B4-BE49-F238E27FC236}">
                    <a16:creationId xmlns:a16="http://schemas.microsoft.com/office/drawing/2014/main" id="{084C1CD4-932E-A0C2-B5B2-D0084471BA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2092" y="5206246"/>
                <a:ext cx="3435397" cy="821122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16" name="箭头: 右 3115">
            <a:extLst>
              <a:ext uri="{FF2B5EF4-FFF2-40B4-BE49-F238E27FC236}">
                <a16:creationId xmlns:a16="http://schemas.microsoft.com/office/drawing/2014/main" id="{A3C45390-8C2B-CFDD-604A-3450E060CA88}"/>
              </a:ext>
            </a:extLst>
          </p:cNvPr>
          <p:cNvSpPr/>
          <p:nvPr/>
        </p:nvSpPr>
        <p:spPr>
          <a:xfrm rot="5400000">
            <a:off x="5019288" y="4550088"/>
            <a:ext cx="901239" cy="28315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17" name="文本框 3116">
            <a:extLst>
              <a:ext uri="{FF2B5EF4-FFF2-40B4-BE49-F238E27FC236}">
                <a16:creationId xmlns:a16="http://schemas.microsoft.com/office/drawing/2014/main" id="{8C5F3D0B-32D0-0ACD-FCF6-ACEE2689479E}"/>
              </a:ext>
            </a:extLst>
          </p:cNvPr>
          <p:cNvSpPr txBox="1"/>
          <p:nvPr/>
        </p:nvSpPr>
        <p:spPr>
          <a:xfrm>
            <a:off x="5572490" y="4476797"/>
            <a:ext cx="47526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Simplify via Riemann Sum</a:t>
            </a:r>
            <a:endParaRPr lang="zh-CN" alt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0B2E42D-76CD-A460-E609-A8598ED762A6}"/>
                  </a:ext>
                </a:extLst>
              </p:cNvPr>
              <p:cNvSpPr txBox="1"/>
              <p:nvPr/>
            </p:nvSpPr>
            <p:spPr>
              <a:xfrm>
                <a:off x="5014430" y="2728446"/>
                <a:ext cx="6096000" cy="5328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zh-CN" sz="14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n-US" altLang="zh-CN" sz="14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den>
                      </m:f>
                      <m:nary>
                        <m:naryPr>
                          <m:supHide m:val="on"/>
                          <m:ctrlP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  <m:sup/>
                        <m:e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1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40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altLang="zh-CN" sz="140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1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40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altLang="zh-CN" sz="140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14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sz="1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14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1400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0B2E42D-76CD-A460-E609-A8598ED762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4430" y="2728446"/>
                <a:ext cx="6096000" cy="532838"/>
              </a:xfrm>
              <a:prstGeom prst="rect">
                <a:avLst/>
              </a:prstGeom>
              <a:blipFill>
                <a:blip r:embed="rId21"/>
                <a:stretch>
                  <a:fillRect t="-164368" b="-235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0556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1C22D1E-1B24-357B-1AD4-0B9F0B7933A6}"/>
              </a:ext>
            </a:extLst>
          </p:cNvPr>
          <p:cNvSpPr/>
          <p:nvPr/>
        </p:nvSpPr>
        <p:spPr>
          <a:xfrm>
            <a:off x="372665" y="776288"/>
            <a:ext cx="11446669" cy="587216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198F938-E2B6-37A6-6023-3B285559BA34}"/>
                  </a:ext>
                </a:extLst>
              </p:cNvPr>
              <p:cNvSpPr txBox="1"/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How to Simplify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d>
                      <m:dPr>
                        <m:ctrlP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  <m:d>
                      <m:dPr>
                        <m:ctrlP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kumimoji="0" lang="en-US" altLang="zh-CN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,−</m:t>
                        </m:r>
                        <m:sSub>
                          <m:sSubPr>
                            <m:ctrlP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b>
                            <m:r>
                              <a:rPr kumimoji="0" lang="en-US" altLang="zh-CN" sz="18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𝒐</m:t>
                            </m:r>
                          </m:sub>
                        </m:sSub>
                      </m:e>
                    </m:d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198F938-E2B6-37A6-6023-3B285559BA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664" y="776288"/>
                <a:ext cx="4780964" cy="369332"/>
              </a:xfrm>
              <a:prstGeom prst="rect">
                <a:avLst/>
              </a:prstGeom>
              <a:blipFill>
                <a:blip r:embed="rId3"/>
                <a:stretch>
                  <a:fillRect l="-102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1081829-0B1C-FFDF-B78A-9E623C0E5F43}"/>
              </a:ext>
            </a:extLst>
          </p:cNvPr>
          <p:cNvSpPr/>
          <p:nvPr/>
        </p:nvSpPr>
        <p:spPr>
          <a:xfrm>
            <a:off x="969149" y="2019272"/>
            <a:ext cx="2923729" cy="2286000"/>
          </a:xfrm>
          <a:prstGeom prst="roundRect">
            <a:avLst>
              <a:gd name="adj" fmla="val 579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9C2F0B1-786A-9990-9A46-132D35B1F07F}"/>
              </a:ext>
            </a:extLst>
          </p:cNvPr>
          <p:cNvSpPr/>
          <p:nvPr/>
        </p:nvSpPr>
        <p:spPr>
          <a:xfrm>
            <a:off x="1458125" y="2260316"/>
            <a:ext cx="1879665" cy="1883294"/>
          </a:xfrm>
          <a:prstGeom prst="roundRect">
            <a:avLst>
              <a:gd name="adj" fmla="val 5794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9D3850C-240E-38A3-6A93-0A77810B88E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978291" y="3201014"/>
            <a:ext cx="479834" cy="949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D7D7299-C366-554C-9018-2FE7EC2FE6B6}"/>
              </a:ext>
            </a:extLst>
          </p:cNvPr>
          <p:cNvCxnSpPr>
            <a:cxnSpLocks/>
          </p:cNvCxnSpPr>
          <p:nvPr/>
        </p:nvCxnSpPr>
        <p:spPr>
          <a:xfrm>
            <a:off x="3346419" y="3201014"/>
            <a:ext cx="529002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云形 27">
            <a:extLst>
              <a:ext uri="{FF2B5EF4-FFF2-40B4-BE49-F238E27FC236}">
                <a16:creationId xmlns:a16="http://schemas.microsoft.com/office/drawing/2014/main" id="{5B449BF4-65D1-B438-2ADA-97859AE7C796}"/>
              </a:ext>
            </a:extLst>
          </p:cNvPr>
          <p:cNvSpPr/>
          <p:nvPr/>
        </p:nvSpPr>
        <p:spPr>
          <a:xfrm>
            <a:off x="1499965" y="2821312"/>
            <a:ext cx="1832594" cy="103308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1D2E894-918B-F0DF-18E6-2CA31B642373}"/>
              </a:ext>
            </a:extLst>
          </p:cNvPr>
          <p:cNvCxnSpPr>
            <a:cxnSpLocks/>
            <a:stCxn id="7" idx="1"/>
            <a:endCxn id="7" idx="3"/>
          </p:cNvCxnSpPr>
          <p:nvPr/>
        </p:nvCxnSpPr>
        <p:spPr>
          <a:xfrm>
            <a:off x="1458125" y="3201962"/>
            <a:ext cx="1879665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3EFE87A3-BACA-882B-2A91-0E4C6733301C}"/>
              </a:ext>
            </a:extLst>
          </p:cNvPr>
          <p:cNvSpPr/>
          <p:nvPr/>
        </p:nvSpPr>
        <p:spPr>
          <a:xfrm>
            <a:off x="2128199" y="3121422"/>
            <a:ext cx="158291" cy="15829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/>
              <p:nvPr/>
            </p:nvSpPr>
            <p:spPr>
              <a:xfrm>
                <a:off x="741219" y="3055717"/>
                <a:ext cx="19428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19" y="3055717"/>
                <a:ext cx="194284" cy="276999"/>
              </a:xfrm>
              <a:prstGeom prst="rect">
                <a:avLst/>
              </a:prstGeom>
              <a:blipFill>
                <a:blip r:embed="rId4"/>
                <a:stretch>
                  <a:fillRect l="-16129" r="-161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/>
              <p:nvPr/>
            </p:nvSpPr>
            <p:spPr>
              <a:xfrm>
                <a:off x="3901643" y="3055717"/>
                <a:ext cx="19075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1643" y="3055717"/>
                <a:ext cx="190757" cy="276999"/>
              </a:xfrm>
              <a:prstGeom prst="rect">
                <a:avLst/>
              </a:prstGeom>
              <a:blipFill>
                <a:blip r:embed="rId5"/>
                <a:stretch>
                  <a:fillRect l="-25806" r="-29032"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/>
              <p:nvPr/>
            </p:nvSpPr>
            <p:spPr>
              <a:xfrm>
                <a:off x="750039" y="2871051"/>
                <a:ext cx="92601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039" y="2871051"/>
                <a:ext cx="92601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E4617A8-D9B0-FF5E-027D-F2F785C8A34D}"/>
                  </a:ext>
                </a:extLst>
              </p:cNvPr>
              <p:cNvSpPr txBox="1"/>
              <p:nvPr/>
            </p:nvSpPr>
            <p:spPr>
              <a:xfrm>
                <a:off x="767332" y="4666802"/>
                <a:ext cx="326124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,−</m:t>
                          </m:r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E4617A8-D9B0-FF5E-027D-F2F785C8A3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32" y="4666802"/>
                <a:ext cx="3261249" cy="369332"/>
              </a:xfrm>
              <a:prstGeom prst="rect">
                <a:avLst/>
              </a:prstGeom>
              <a:blipFill>
                <a:blip r:embed="rId7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1B7BA1FD-277D-770B-01C9-40C886292568}"/>
              </a:ext>
            </a:extLst>
          </p:cNvPr>
          <p:cNvSpPr/>
          <p:nvPr/>
        </p:nvSpPr>
        <p:spPr>
          <a:xfrm>
            <a:off x="442358" y="5764489"/>
            <a:ext cx="3728359" cy="78325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E1ACFFA-724A-C48D-191B-F1A2CC28B0E1}"/>
                  </a:ext>
                </a:extLst>
              </p:cNvPr>
              <p:cNvSpPr txBox="1"/>
              <p:nvPr/>
            </p:nvSpPr>
            <p:spPr>
              <a:xfrm>
                <a:off x="442358" y="5762853"/>
                <a:ext cx="3728358" cy="7848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,−</m:t>
                              </m:r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CN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E1ACFFA-724A-C48D-191B-F1A2CC28B0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58" y="5762853"/>
                <a:ext cx="3728358" cy="7848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4" name="Picture 4">
            <a:extLst>
              <a:ext uri="{FF2B5EF4-FFF2-40B4-BE49-F238E27FC236}">
                <a16:creationId xmlns:a16="http://schemas.microsoft.com/office/drawing/2014/main" id="{EB457E7B-9E22-235E-D679-1D63434DE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744" y="1294309"/>
            <a:ext cx="2835230" cy="689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FD79B3EB-719C-7FAA-08F8-D8ECB9063C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43832" y="855776"/>
            <a:ext cx="3081318" cy="1603704"/>
          </a:xfrm>
          <a:prstGeom prst="rect">
            <a:avLst/>
          </a:prstGeom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6D011AAC-F896-6F20-AA77-A8E05CC55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744" y="3277332"/>
            <a:ext cx="2835230" cy="70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692283D-AEFC-AD2D-1632-6D66BB66B30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43832" y="2688905"/>
            <a:ext cx="1913958" cy="1761201"/>
          </a:xfrm>
          <a:prstGeom prst="rect">
            <a:avLst/>
          </a:prstGeom>
        </p:spPr>
      </p:pic>
      <p:pic>
        <p:nvPicPr>
          <p:cNvPr id="5132" name="Picture 12">
            <a:extLst>
              <a:ext uri="{FF2B5EF4-FFF2-40B4-BE49-F238E27FC236}">
                <a16:creationId xmlns:a16="http://schemas.microsoft.com/office/drawing/2014/main" id="{8338040A-249B-59E8-AA44-6D36D6B2E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745" y="4628847"/>
            <a:ext cx="2835230" cy="90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>
            <a:extLst>
              <a:ext uri="{FF2B5EF4-FFF2-40B4-BE49-F238E27FC236}">
                <a16:creationId xmlns:a16="http://schemas.microsoft.com/office/drawing/2014/main" id="{7A3A7842-2D33-34F5-4650-B7645FE15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744" y="5419971"/>
            <a:ext cx="2835230" cy="94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09ED7DC5-E0BC-F183-E4F7-D13806043A6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43832" y="4679531"/>
            <a:ext cx="3261250" cy="1701522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789051-8F23-E7BE-D169-9E56F2C95F60}"/>
              </a:ext>
            </a:extLst>
          </p:cNvPr>
          <p:cNvCxnSpPr>
            <a:cxnSpLocks/>
          </p:cNvCxnSpPr>
          <p:nvPr/>
        </p:nvCxnSpPr>
        <p:spPr>
          <a:xfrm flipV="1">
            <a:off x="4489450" y="855776"/>
            <a:ext cx="0" cy="5691972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 descr="周日 纯色填充">
            <a:extLst>
              <a:ext uri="{FF2B5EF4-FFF2-40B4-BE49-F238E27FC236}">
                <a16:creationId xmlns:a16="http://schemas.microsoft.com/office/drawing/2014/main" id="{A6160196-C8AF-0C7F-1C49-7A0E8ACDDF4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1174624">
            <a:off x="3431025" y="2122671"/>
            <a:ext cx="346247" cy="346247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809FE692-4EE7-DC6B-2463-374A96E1CA42}"/>
              </a:ext>
            </a:extLst>
          </p:cNvPr>
          <p:cNvSpPr/>
          <p:nvPr/>
        </p:nvSpPr>
        <p:spPr>
          <a:xfrm rot="19227214">
            <a:off x="2431953" y="2735621"/>
            <a:ext cx="395568" cy="21006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E321941-DE48-7D36-0150-1271752E7C90}"/>
              </a:ext>
            </a:extLst>
          </p:cNvPr>
          <p:cNvSpPr/>
          <p:nvPr/>
        </p:nvSpPr>
        <p:spPr>
          <a:xfrm rot="1757881">
            <a:off x="2512007" y="2814233"/>
            <a:ext cx="138500" cy="1385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56A5D7FD-E259-B1CF-B21D-AAEC66BE4E2F}"/>
              </a:ext>
            </a:extLst>
          </p:cNvPr>
          <p:cNvSpPr/>
          <p:nvPr/>
        </p:nvSpPr>
        <p:spPr>
          <a:xfrm rot="19090864">
            <a:off x="2222695" y="2917046"/>
            <a:ext cx="355230" cy="261111"/>
          </a:xfrm>
          <a:custGeom>
            <a:avLst/>
            <a:gdLst>
              <a:gd name="connsiteX0" fmla="*/ 0 w 3029803"/>
              <a:gd name="connsiteY0" fmla="*/ 553883 h 1328775"/>
              <a:gd name="connsiteX1" fmla="*/ 81886 w 3029803"/>
              <a:gd name="connsiteY1" fmla="*/ 553883 h 1328775"/>
              <a:gd name="connsiteX2" fmla="*/ 150125 w 3029803"/>
              <a:gd name="connsiteY2" fmla="*/ 533411 h 1328775"/>
              <a:gd name="connsiteX3" fmla="*/ 218364 w 3029803"/>
              <a:gd name="connsiteY3" fmla="*/ 581179 h 1328775"/>
              <a:gd name="connsiteX4" fmla="*/ 334370 w 3029803"/>
              <a:gd name="connsiteY4" fmla="*/ 499292 h 1328775"/>
              <a:gd name="connsiteX5" fmla="*/ 491319 w 3029803"/>
              <a:gd name="connsiteY5" fmla="*/ 642594 h 1328775"/>
              <a:gd name="connsiteX6" fmla="*/ 655092 w 3029803"/>
              <a:gd name="connsiteY6" fmla="*/ 444701 h 1328775"/>
              <a:gd name="connsiteX7" fmla="*/ 839337 w 3029803"/>
              <a:gd name="connsiteY7" fmla="*/ 717656 h 1328775"/>
              <a:gd name="connsiteX8" fmla="*/ 1071349 w 3029803"/>
              <a:gd name="connsiteY8" fmla="*/ 376462 h 1328775"/>
              <a:gd name="connsiteX9" fmla="*/ 1344304 w 3029803"/>
              <a:gd name="connsiteY9" fmla="*/ 854134 h 1328775"/>
              <a:gd name="connsiteX10" fmla="*/ 1644555 w 3029803"/>
              <a:gd name="connsiteY10" fmla="*/ 280928 h 1328775"/>
              <a:gd name="connsiteX11" fmla="*/ 2013045 w 3029803"/>
              <a:gd name="connsiteY11" fmla="*/ 1072498 h 1328775"/>
              <a:gd name="connsiteX12" fmla="*/ 2374710 w 3029803"/>
              <a:gd name="connsiteY12" fmla="*/ 1149 h 1328775"/>
              <a:gd name="connsiteX13" fmla="*/ 2722728 w 3029803"/>
              <a:gd name="connsiteY13" fmla="*/ 1318158 h 1328775"/>
              <a:gd name="connsiteX14" fmla="*/ 3029803 w 3029803"/>
              <a:gd name="connsiteY14" fmla="*/ 656241 h 13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29803" h="1328775">
                <a:moveTo>
                  <a:pt x="0" y="553883"/>
                </a:moveTo>
                <a:cubicBezTo>
                  <a:pt x="28432" y="555589"/>
                  <a:pt x="56865" y="557295"/>
                  <a:pt x="81886" y="553883"/>
                </a:cubicBezTo>
                <a:cubicBezTo>
                  <a:pt x="106907" y="550471"/>
                  <a:pt x="127379" y="528862"/>
                  <a:pt x="150125" y="533411"/>
                </a:cubicBezTo>
                <a:cubicBezTo>
                  <a:pt x="172871" y="537960"/>
                  <a:pt x="187657" y="586866"/>
                  <a:pt x="218364" y="581179"/>
                </a:cubicBezTo>
                <a:cubicBezTo>
                  <a:pt x="249072" y="575493"/>
                  <a:pt x="288878" y="489056"/>
                  <a:pt x="334370" y="499292"/>
                </a:cubicBezTo>
                <a:cubicBezTo>
                  <a:pt x="379862" y="509528"/>
                  <a:pt x="437865" y="651692"/>
                  <a:pt x="491319" y="642594"/>
                </a:cubicBezTo>
                <a:cubicBezTo>
                  <a:pt x="544773" y="633496"/>
                  <a:pt x="597089" y="432191"/>
                  <a:pt x="655092" y="444701"/>
                </a:cubicBezTo>
                <a:cubicBezTo>
                  <a:pt x="713095" y="457211"/>
                  <a:pt x="769961" y="729029"/>
                  <a:pt x="839337" y="717656"/>
                </a:cubicBezTo>
                <a:cubicBezTo>
                  <a:pt x="908713" y="706283"/>
                  <a:pt x="987188" y="353716"/>
                  <a:pt x="1071349" y="376462"/>
                </a:cubicBezTo>
                <a:cubicBezTo>
                  <a:pt x="1155510" y="399208"/>
                  <a:pt x="1248770" y="870056"/>
                  <a:pt x="1344304" y="854134"/>
                </a:cubicBezTo>
                <a:cubicBezTo>
                  <a:pt x="1439838" y="838212"/>
                  <a:pt x="1533098" y="244534"/>
                  <a:pt x="1644555" y="280928"/>
                </a:cubicBezTo>
                <a:cubicBezTo>
                  <a:pt x="1756012" y="317322"/>
                  <a:pt x="1891353" y="1119128"/>
                  <a:pt x="2013045" y="1072498"/>
                </a:cubicBezTo>
                <a:cubicBezTo>
                  <a:pt x="2134738" y="1025868"/>
                  <a:pt x="2256430" y="-39794"/>
                  <a:pt x="2374710" y="1149"/>
                </a:cubicBezTo>
                <a:cubicBezTo>
                  <a:pt x="2492991" y="42092"/>
                  <a:pt x="2613546" y="1208976"/>
                  <a:pt x="2722728" y="1318158"/>
                </a:cubicBezTo>
                <a:cubicBezTo>
                  <a:pt x="2831910" y="1427340"/>
                  <a:pt x="2935406" y="658516"/>
                  <a:pt x="3029803" y="656241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782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1C22D1E-1B24-357B-1AD4-0B9F0B7933A6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478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NeRF</a:t>
            </a:r>
            <a:r>
              <a:rPr lang="en-US" altLang="zh-CN" b="1" dirty="0"/>
              <a:t>: Neural Radiance Fields</a:t>
            </a:r>
            <a:endParaRPr lang="zh-CN" altLang="en-US" b="1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1081829-0B1C-FFDF-B78A-9E623C0E5F43}"/>
              </a:ext>
            </a:extLst>
          </p:cNvPr>
          <p:cNvSpPr/>
          <p:nvPr/>
        </p:nvSpPr>
        <p:spPr>
          <a:xfrm>
            <a:off x="969149" y="2019272"/>
            <a:ext cx="2923729" cy="2286000"/>
          </a:xfrm>
          <a:prstGeom prst="roundRect">
            <a:avLst>
              <a:gd name="adj" fmla="val 579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9C2F0B1-786A-9990-9A46-132D35B1F07F}"/>
              </a:ext>
            </a:extLst>
          </p:cNvPr>
          <p:cNvSpPr/>
          <p:nvPr/>
        </p:nvSpPr>
        <p:spPr>
          <a:xfrm>
            <a:off x="1458125" y="2260316"/>
            <a:ext cx="1879665" cy="1883294"/>
          </a:xfrm>
          <a:prstGeom prst="roundRect">
            <a:avLst>
              <a:gd name="adj" fmla="val 5794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9D3850C-240E-38A3-6A93-0A77810B88E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978291" y="3201014"/>
            <a:ext cx="479834" cy="949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D7D7299-C366-554C-9018-2FE7EC2FE6B6}"/>
              </a:ext>
            </a:extLst>
          </p:cNvPr>
          <p:cNvCxnSpPr>
            <a:cxnSpLocks/>
          </p:cNvCxnSpPr>
          <p:nvPr/>
        </p:nvCxnSpPr>
        <p:spPr>
          <a:xfrm>
            <a:off x="3346419" y="3201014"/>
            <a:ext cx="529002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云形 27">
            <a:extLst>
              <a:ext uri="{FF2B5EF4-FFF2-40B4-BE49-F238E27FC236}">
                <a16:creationId xmlns:a16="http://schemas.microsoft.com/office/drawing/2014/main" id="{5B449BF4-65D1-B438-2ADA-97859AE7C796}"/>
              </a:ext>
            </a:extLst>
          </p:cNvPr>
          <p:cNvSpPr/>
          <p:nvPr/>
        </p:nvSpPr>
        <p:spPr>
          <a:xfrm>
            <a:off x="1499965" y="2821312"/>
            <a:ext cx="1832594" cy="103308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1D2E894-918B-F0DF-18E6-2CA31B642373}"/>
              </a:ext>
            </a:extLst>
          </p:cNvPr>
          <p:cNvCxnSpPr>
            <a:cxnSpLocks/>
            <a:stCxn id="7" idx="1"/>
            <a:endCxn id="7" idx="3"/>
          </p:cNvCxnSpPr>
          <p:nvPr/>
        </p:nvCxnSpPr>
        <p:spPr>
          <a:xfrm>
            <a:off x="1458125" y="3201962"/>
            <a:ext cx="1879665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3EFE87A3-BACA-882B-2A91-0E4C6733301C}"/>
              </a:ext>
            </a:extLst>
          </p:cNvPr>
          <p:cNvSpPr/>
          <p:nvPr/>
        </p:nvSpPr>
        <p:spPr>
          <a:xfrm>
            <a:off x="2128199" y="3121422"/>
            <a:ext cx="158291" cy="15829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/>
              <p:nvPr/>
            </p:nvSpPr>
            <p:spPr>
              <a:xfrm>
                <a:off x="741219" y="3055717"/>
                <a:ext cx="19428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7" name="文本框 3076">
                <a:extLst>
                  <a:ext uri="{FF2B5EF4-FFF2-40B4-BE49-F238E27FC236}">
                    <a16:creationId xmlns:a16="http://schemas.microsoft.com/office/drawing/2014/main" id="{3419E6DA-7166-DE25-C922-A19F613E8F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19" y="3055717"/>
                <a:ext cx="194284" cy="276999"/>
              </a:xfrm>
              <a:prstGeom prst="rect">
                <a:avLst/>
              </a:prstGeom>
              <a:blipFill>
                <a:blip r:embed="rId3"/>
                <a:stretch>
                  <a:fillRect l="-16129" r="-161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/>
              <p:nvPr/>
            </p:nvSpPr>
            <p:spPr>
              <a:xfrm>
                <a:off x="3901643" y="3055717"/>
                <a:ext cx="19075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078" name="文本框 3077">
                <a:extLst>
                  <a:ext uri="{FF2B5EF4-FFF2-40B4-BE49-F238E27FC236}">
                    <a16:creationId xmlns:a16="http://schemas.microsoft.com/office/drawing/2014/main" id="{F96946A0-9FA2-BF8F-E040-200152C4F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1643" y="3055717"/>
                <a:ext cx="190757" cy="276999"/>
              </a:xfrm>
              <a:prstGeom prst="rect">
                <a:avLst/>
              </a:prstGeom>
              <a:blipFill>
                <a:blip r:embed="rId4"/>
                <a:stretch>
                  <a:fillRect l="-25806" r="-29032"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/>
              <p:nvPr/>
            </p:nvSpPr>
            <p:spPr>
              <a:xfrm>
                <a:off x="750039" y="2871051"/>
                <a:ext cx="92601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04" name="文本框 3103">
                <a:extLst>
                  <a:ext uri="{FF2B5EF4-FFF2-40B4-BE49-F238E27FC236}">
                    <a16:creationId xmlns:a16="http://schemas.microsoft.com/office/drawing/2014/main" id="{A2AA5843-5074-0D35-B7BB-3F901FFE95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039" y="2871051"/>
                <a:ext cx="92601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E4617A8-D9B0-FF5E-027D-F2F785C8A34D}"/>
                  </a:ext>
                </a:extLst>
              </p:cNvPr>
              <p:cNvSpPr txBox="1"/>
              <p:nvPr/>
            </p:nvSpPr>
            <p:spPr>
              <a:xfrm>
                <a:off x="767332" y="4666802"/>
                <a:ext cx="326124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,−</m:t>
                          </m:r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E4617A8-D9B0-FF5E-027D-F2F785C8A3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32" y="4666802"/>
                <a:ext cx="3261249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1B7BA1FD-277D-770B-01C9-40C886292568}"/>
              </a:ext>
            </a:extLst>
          </p:cNvPr>
          <p:cNvSpPr/>
          <p:nvPr/>
        </p:nvSpPr>
        <p:spPr>
          <a:xfrm>
            <a:off x="442358" y="5421589"/>
            <a:ext cx="3728359" cy="78325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E1ACFFA-724A-C48D-191B-F1A2CC28B0E1}"/>
                  </a:ext>
                </a:extLst>
              </p:cNvPr>
              <p:cNvSpPr txBox="1"/>
              <p:nvPr/>
            </p:nvSpPr>
            <p:spPr>
              <a:xfrm>
                <a:off x="442358" y="5419953"/>
                <a:ext cx="3728358" cy="7848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,−</m:t>
                              </m:r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n-US" altLang="zh-CN" sz="16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E1ACFFA-724A-C48D-191B-F1A2CC28B0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58" y="5419953"/>
                <a:ext cx="3728358" cy="7848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DF06B68-56C4-4F9E-E7C8-2C56EF9620D1}"/>
              </a:ext>
            </a:extLst>
          </p:cNvPr>
          <p:cNvCxnSpPr>
            <a:cxnSpLocks/>
          </p:cNvCxnSpPr>
          <p:nvPr/>
        </p:nvCxnSpPr>
        <p:spPr>
          <a:xfrm flipV="1">
            <a:off x="4489450" y="855776"/>
            <a:ext cx="0" cy="5411674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397564D-217D-4ED7-9922-E25A017DA7C9}"/>
                  </a:ext>
                </a:extLst>
              </p:cNvPr>
              <p:cNvSpPr txBox="1"/>
              <p:nvPr/>
            </p:nvSpPr>
            <p:spPr>
              <a:xfrm>
                <a:off x="4668240" y="4666802"/>
                <a:ext cx="234416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lang="en-US" altLang="zh-CN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,−</m:t>
                          </m:r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397564D-217D-4ED7-9922-E25A017DA7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8240" y="4666802"/>
                <a:ext cx="2344168" cy="369332"/>
              </a:xfrm>
              <a:prstGeom prst="rect">
                <a:avLst/>
              </a:prstGeom>
              <a:blipFill>
                <a:blip r:embed="rId8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箭头: 右 16">
            <a:extLst>
              <a:ext uri="{FF2B5EF4-FFF2-40B4-BE49-F238E27FC236}">
                <a16:creationId xmlns:a16="http://schemas.microsoft.com/office/drawing/2014/main" id="{77A7B3F3-2CFC-8CBF-93E1-F495826E3EE4}"/>
              </a:ext>
            </a:extLst>
          </p:cNvPr>
          <p:cNvSpPr/>
          <p:nvPr/>
        </p:nvSpPr>
        <p:spPr>
          <a:xfrm>
            <a:off x="6903440" y="4726125"/>
            <a:ext cx="450619" cy="28315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E7F55FE-70F5-2C48-3D0F-9BC93D4E5453}"/>
                  </a:ext>
                </a:extLst>
              </p:cNvPr>
              <p:cNvSpPr txBox="1"/>
              <p:nvPr/>
            </p:nvSpPr>
            <p:spPr>
              <a:xfrm>
                <a:off x="7245091" y="4666802"/>
                <a:ext cx="234416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𝑅𝐺𝐵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𝑂𝑝𝑎𝑐𝑖𝑡𝑦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E7F55FE-70F5-2C48-3D0F-9BC93D4E54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5091" y="4666802"/>
                <a:ext cx="2344168" cy="369332"/>
              </a:xfrm>
              <a:prstGeom prst="rect">
                <a:avLst/>
              </a:prstGeom>
              <a:blipFill>
                <a:blip r:embed="rId9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图片 19">
            <a:extLst>
              <a:ext uri="{FF2B5EF4-FFF2-40B4-BE49-F238E27FC236}">
                <a16:creationId xmlns:a16="http://schemas.microsoft.com/office/drawing/2014/main" id="{C8F9B500-452E-BE18-DE2D-3B36FD6920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14762" y="1900743"/>
            <a:ext cx="7225547" cy="2230800"/>
          </a:xfrm>
          <a:prstGeom prst="rect">
            <a:avLst/>
          </a:prstGeom>
        </p:spPr>
      </p:pic>
      <p:sp>
        <p:nvSpPr>
          <p:cNvPr id="21" name="箭头: 右 20">
            <a:extLst>
              <a:ext uri="{FF2B5EF4-FFF2-40B4-BE49-F238E27FC236}">
                <a16:creationId xmlns:a16="http://schemas.microsoft.com/office/drawing/2014/main" id="{19D8370E-7E79-4197-19BB-55A42770D7FE}"/>
              </a:ext>
            </a:extLst>
          </p:cNvPr>
          <p:cNvSpPr/>
          <p:nvPr/>
        </p:nvSpPr>
        <p:spPr>
          <a:xfrm>
            <a:off x="9576300" y="4726125"/>
            <a:ext cx="450619" cy="28315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50AB3A9-3A45-CC5A-8DBD-2B46F5A7F06F}"/>
                  </a:ext>
                </a:extLst>
              </p:cNvPr>
              <p:cNvSpPr txBox="1"/>
              <p:nvPr/>
            </p:nvSpPr>
            <p:spPr>
              <a:xfrm>
                <a:off x="9591508" y="4683035"/>
                <a:ext cx="234416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50AB3A9-3A45-CC5A-8DBD-2B46F5A7F0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1508" y="4683035"/>
                <a:ext cx="2344168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F175CAB0-D3FE-FDFF-93A7-1AC4C2CBFB40}"/>
              </a:ext>
            </a:extLst>
          </p:cNvPr>
          <p:cNvSpPr/>
          <p:nvPr/>
        </p:nvSpPr>
        <p:spPr>
          <a:xfrm>
            <a:off x="4808184" y="5421589"/>
            <a:ext cx="6640862" cy="78325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F6B4136A-3C9D-720E-5329-DD0EA4C35F01}"/>
                  </a:ext>
                </a:extLst>
              </p:cNvPr>
              <p:cNvSpPr txBox="1"/>
              <p:nvPr/>
            </p:nvSpPr>
            <p:spPr>
              <a:xfrm>
                <a:off x="4808183" y="5425565"/>
                <a:ext cx="6640857" cy="7848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n-US" altLang="zh-CN" sz="16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nary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kumimoji="0" lang="en-US" altLang="zh-CN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kumimoji="0" lang="en-US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ctrlP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kumimoji="0" lang="en-US" altLang="zh-CN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a:rPr kumimoji="0" lang="en-US" altLang="zh-CN" sz="16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kumimoji="0" lang="en-US" altLang="zh-CN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nary>
                        </m:sup>
                      </m:sSup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F6B4136A-3C9D-720E-5329-DD0EA4C35F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8183" y="5425565"/>
                <a:ext cx="6640857" cy="78489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" name="图形 29" descr="周日 纯色填充">
            <a:extLst>
              <a:ext uri="{FF2B5EF4-FFF2-40B4-BE49-F238E27FC236}">
                <a16:creationId xmlns:a16="http://schemas.microsoft.com/office/drawing/2014/main" id="{EF1E71CD-FC16-BFB5-8031-E318D0AAB1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174624">
            <a:off x="3431025" y="2122671"/>
            <a:ext cx="346247" cy="346247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C76D6C32-0BFE-ED8B-73CD-0348AE3C22D3}"/>
              </a:ext>
            </a:extLst>
          </p:cNvPr>
          <p:cNvSpPr/>
          <p:nvPr/>
        </p:nvSpPr>
        <p:spPr>
          <a:xfrm rot="19227214">
            <a:off x="2431953" y="2735621"/>
            <a:ext cx="395568" cy="21006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1BEED588-47C1-B97B-AD8C-3DC0C6C8BB48}"/>
              </a:ext>
            </a:extLst>
          </p:cNvPr>
          <p:cNvSpPr/>
          <p:nvPr/>
        </p:nvSpPr>
        <p:spPr>
          <a:xfrm rot="1757881">
            <a:off x="2512007" y="2814233"/>
            <a:ext cx="138500" cy="1385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6A3380B6-634A-8948-920B-A25C9E85867C}"/>
              </a:ext>
            </a:extLst>
          </p:cNvPr>
          <p:cNvSpPr/>
          <p:nvPr/>
        </p:nvSpPr>
        <p:spPr>
          <a:xfrm rot="19090864">
            <a:off x="2222695" y="2917046"/>
            <a:ext cx="355230" cy="261111"/>
          </a:xfrm>
          <a:custGeom>
            <a:avLst/>
            <a:gdLst>
              <a:gd name="connsiteX0" fmla="*/ 0 w 3029803"/>
              <a:gd name="connsiteY0" fmla="*/ 553883 h 1328775"/>
              <a:gd name="connsiteX1" fmla="*/ 81886 w 3029803"/>
              <a:gd name="connsiteY1" fmla="*/ 553883 h 1328775"/>
              <a:gd name="connsiteX2" fmla="*/ 150125 w 3029803"/>
              <a:gd name="connsiteY2" fmla="*/ 533411 h 1328775"/>
              <a:gd name="connsiteX3" fmla="*/ 218364 w 3029803"/>
              <a:gd name="connsiteY3" fmla="*/ 581179 h 1328775"/>
              <a:gd name="connsiteX4" fmla="*/ 334370 w 3029803"/>
              <a:gd name="connsiteY4" fmla="*/ 499292 h 1328775"/>
              <a:gd name="connsiteX5" fmla="*/ 491319 w 3029803"/>
              <a:gd name="connsiteY5" fmla="*/ 642594 h 1328775"/>
              <a:gd name="connsiteX6" fmla="*/ 655092 w 3029803"/>
              <a:gd name="connsiteY6" fmla="*/ 444701 h 1328775"/>
              <a:gd name="connsiteX7" fmla="*/ 839337 w 3029803"/>
              <a:gd name="connsiteY7" fmla="*/ 717656 h 1328775"/>
              <a:gd name="connsiteX8" fmla="*/ 1071349 w 3029803"/>
              <a:gd name="connsiteY8" fmla="*/ 376462 h 1328775"/>
              <a:gd name="connsiteX9" fmla="*/ 1344304 w 3029803"/>
              <a:gd name="connsiteY9" fmla="*/ 854134 h 1328775"/>
              <a:gd name="connsiteX10" fmla="*/ 1644555 w 3029803"/>
              <a:gd name="connsiteY10" fmla="*/ 280928 h 1328775"/>
              <a:gd name="connsiteX11" fmla="*/ 2013045 w 3029803"/>
              <a:gd name="connsiteY11" fmla="*/ 1072498 h 1328775"/>
              <a:gd name="connsiteX12" fmla="*/ 2374710 w 3029803"/>
              <a:gd name="connsiteY12" fmla="*/ 1149 h 1328775"/>
              <a:gd name="connsiteX13" fmla="*/ 2722728 w 3029803"/>
              <a:gd name="connsiteY13" fmla="*/ 1318158 h 1328775"/>
              <a:gd name="connsiteX14" fmla="*/ 3029803 w 3029803"/>
              <a:gd name="connsiteY14" fmla="*/ 656241 h 13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29803" h="1328775">
                <a:moveTo>
                  <a:pt x="0" y="553883"/>
                </a:moveTo>
                <a:cubicBezTo>
                  <a:pt x="28432" y="555589"/>
                  <a:pt x="56865" y="557295"/>
                  <a:pt x="81886" y="553883"/>
                </a:cubicBezTo>
                <a:cubicBezTo>
                  <a:pt x="106907" y="550471"/>
                  <a:pt x="127379" y="528862"/>
                  <a:pt x="150125" y="533411"/>
                </a:cubicBezTo>
                <a:cubicBezTo>
                  <a:pt x="172871" y="537960"/>
                  <a:pt x="187657" y="586866"/>
                  <a:pt x="218364" y="581179"/>
                </a:cubicBezTo>
                <a:cubicBezTo>
                  <a:pt x="249072" y="575493"/>
                  <a:pt x="288878" y="489056"/>
                  <a:pt x="334370" y="499292"/>
                </a:cubicBezTo>
                <a:cubicBezTo>
                  <a:pt x="379862" y="509528"/>
                  <a:pt x="437865" y="651692"/>
                  <a:pt x="491319" y="642594"/>
                </a:cubicBezTo>
                <a:cubicBezTo>
                  <a:pt x="544773" y="633496"/>
                  <a:pt x="597089" y="432191"/>
                  <a:pt x="655092" y="444701"/>
                </a:cubicBezTo>
                <a:cubicBezTo>
                  <a:pt x="713095" y="457211"/>
                  <a:pt x="769961" y="729029"/>
                  <a:pt x="839337" y="717656"/>
                </a:cubicBezTo>
                <a:cubicBezTo>
                  <a:pt x="908713" y="706283"/>
                  <a:pt x="987188" y="353716"/>
                  <a:pt x="1071349" y="376462"/>
                </a:cubicBezTo>
                <a:cubicBezTo>
                  <a:pt x="1155510" y="399208"/>
                  <a:pt x="1248770" y="870056"/>
                  <a:pt x="1344304" y="854134"/>
                </a:cubicBezTo>
                <a:cubicBezTo>
                  <a:pt x="1439838" y="838212"/>
                  <a:pt x="1533098" y="244534"/>
                  <a:pt x="1644555" y="280928"/>
                </a:cubicBezTo>
                <a:cubicBezTo>
                  <a:pt x="1756012" y="317322"/>
                  <a:pt x="1891353" y="1119128"/>
                  <a:pt x="2013045" y="1072498"/>
                </a:cubicBezTo>
                <a:cubicBezTo>
                  <a:pt x="2134738" y="1025868"/>
                  <a:pt x="2256430" y="-39794"/>
                  <a:pt x="2374710" y="1149"/>
                </a:cubicBezTo>
                <a:cubicBezTo>
                  <a:pt x="2492991" y="42092"/>
                  <a:pt x="2613546" y="1208976"/>
                  <a:pt x="2722728" y="1318158"/>
                </a:cubicBezTo>
                <a:cubicBezTo>
                  <a:pt x="2831910" y="1427340"/>
                  <a:pt x="2935406" y="658516"/>
                  <a:pt x="3029803" y="656241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EE1D218-EB52-8866-81B6-0B3A02CF740C}"/>
              </a:ext>
            </a:extLst>
          </p:cNvPr>
          <p:cNvSpPr txBox="1"/>
          <p:nvPr/>
        </p:nvSpPr>
        <p:spPr>
          <a:xfrm>
            <a:off x="372664" y="6353976"/>
            <a:ext cx="11446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Mildenhall, Ben, et al. "Nerf: Representing scenes as neural radiance fields for view synthesis." Communications of the ACM 65.1 (2021): 99-106.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553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5FC2C-FB13-2B17-B81D-28EA5670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2700"/>
            <a:ext cx="10515600" cy="763588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Radiance Field via Volume Rendering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98F938-E2B6-37A6-6023-3B285559BA34}"/>
              </a:ext>
            </a:extLst>
          </p:cNvPr>
          <p:cNvSpPr txBox="1"/>
          <p:nvPr/>
        </p:nvSpPr>
        <p:spPr>
          <a:xfrm>
            <a:off x="372664" y="776288"/>
            <a:ext cx="5723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Plenoxels</a:t>
            </a:r>
            <a:r>
              <a:rPr lang="en-US" altLang="zh-CN" b="1" dirty="0"/>
              <a:t>: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 Radiance fields </a:t>
            </a:r>
            <a:r>
              <a:rPr lang="en-US" altLang="zh-CN" sz="1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without neural networks</a:t>
            </a:r>
            <a:endParaRPr lang="zh-CN" altLang="en-US" b="1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A0497B8-28C9-B3D9-4C28-3CAC9477C826}"/>
              </a:ext>
            </a:extLst>
          </p:cNvPr>
          <p:cNvGrpSpPr/>
          <p:nvPr/>
        </p:nvGrpSpPr>
        <p:grpSpPr>
          <a:xfrm>
            <a:off x="2775568" y="5292841"/>
            <a:ext cx="6640863" cy="788871"/>
            <a:chOff x="2884133" y="5292841"/>
            <a:chExt cx="6640863" cy="788871"/>
          </a:xfrm>
        </p:grpSpPr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F175CAB0-D3FE-FDFF-93A7-1AC4C2CBFB40}"/>
                </a:ext>
              </a:extLst>
            </p:cNvPr>
            <p:cNvSpPr/>
            <p:nvPr/>
          </p:nvSpPr>
          <p:spPr>
            <a:xfrm>
              <a:off x="2884134" y="5292841"/>
              <a:ext cx="6640862" cy="78325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F6B4136A-3C9D-720E-5329-DD0EA4C35F01}"/>
                    </a:ext>
                  </a:extLst>
                </p:cNvPr>
                <p:cNvSpPr txBox="1"/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𝐿</m:t>
                        </m:r>
                        <m:d>
                          <m:d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sub>
                            </m:sSub>
                          </m:e>
                        </m:d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accent2">
                                    <a:lumMod val="75000"/>
                                  </a:schemeClr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𝑆</m:t>
                            </m:r>
                            <m:sSub>
                              <m:sSub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2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𝑇</m:t>
                            </m:r>
                            <m:d>
                              <m:dPr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kumimoji="0" lang="en-US" altLang="zh-CN" sz="16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nary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𝑤h𝑒𝑟𝑒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𝑇</m:t>
                        </m:r>
                        <m:d>
                          <m:d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kumimoji="0" lang="en-US" altLang="zh-CN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0" lang="en-US" altLang="zh-CN" sz="16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−</m:t>
                            </m:r>
                            <m:nary>
                              <m:naryPr>
                                <m:chr m:val="∑"/>
                                <m:ctrlP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kumimoji="0" lang="en-US" altLang="zh-CN" sz="16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kumimoji="0" lang="en-US" altLang="zh-CN" sz="16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kumimoji="0" lang="en-US" altLang="zh-CN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nary>
                          </m:sup>
                        </m:sSup>
                      </m:oMath>
                    </m:oMathPara>
                  </a14:m>
                  <a:endParaRPr lang="zh-CN" altLang="en-US" sz="1600" dirty="0"/>
                </a:p>
              </p:txBody>
            </p:sp>
          </mc:Choice>
          <mc:Fallback xmlns="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F6B4136A-3C9D-720E-5329-DD0EA4C35F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4133" y="5296817"/>
                  <a:ext cx="6640857" cy="784895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6BAB77CA-BEA8-6387-A36B-4D3F2CAE4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25" y="1761605"/>
            <a:ext cx="10877550" cy="326692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12B7989-73D8-058E-3631-3EB073512704}"/>
              </a:ext>
            </a:extLst>
          </p:cNvPr>
          <p:cNvSpPr/>
          <p:nvPr/>
        </p:nvSpPr>
        <p:spPr>
          <a:xfrm>
            <a:off x="372665" y="776288"/>
            <a:ext cx="11446669" cy="557371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8AB1FA-5844-4CCD-AAA8-2D070F4A2ECC}"/>
              </a:ext>
            </a:extLst>
          </p:cNvPr>
          <p:cNvSpPr txBox="1"/>
          <p:nvPr/>
        </p:nvSpPr>
        <p:spPr>
          <a:xfrm>
            <a:off x="372663" y="6353976"/>
            <a:ext cx="11446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Fridovich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-Keil, Sara, et al. "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</a:rPr>
              <a:t>Plenoxels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: Radiance fields </a:t>
            </a:r>
            <a:r>
              <a:rPr lang="en-US" altLang="zh-CN" sz="1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without neural networks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." Proceedings of the IEEE/CVF Conference on Computer Vision and Pattern Recognition. 2022.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680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4216</TotalTime>
  <Words>2018</Words>
  <Application>Microsoft Office PowerPoint</Application>
  <PresentationFormat>宽屏</PresentationFormat>
  <Paragraphs>358</Paragraphs>
  <Slides>39</Slides>
  <Notes>37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6" baseType="lpstr">
      <vt:lpstr>-apple-system</vt:lpstr>
      <vt:lpstr>Jost</vt:lpstr>
      <vt:lpstr>等线</vt:lpstr>
      <vt:lpstr>等线 Light</vt:lpstr>
      <vt:lpstr>Arial</vt:lpstr>
      <vt:lpstr>Cambria Math</vt:lpstr>
      <vt:lpstr>Office 主题​​</vt:lpstr>
      <vt:lpstr>Part 1 Volume Rendering Part 2 3D Gaussian Splatting</vt:lpstr>
      <vt:lpstr>Overview</vt:lpstr>
      <vt:lpstr>What is Volume Rendering?</vt:lpstr>
      <vt:lpstr>What is Volume Rendering?</vt:lpstr>
      <vt:lpstr>Volume Scattering (Simplified).</vt:lpstr>
      <vt:lpstr>Volume Scattering (Simplified).</vt:lpstr>
      <vt:lpstr>Radiance Field via Volume Rendering</vt:lpstr>
      <vt:lpstr>Radiance Field via Volume Rendering</vt:lpstr>
      <vt:lpstr>Radiance Field via Volume Rendering</vt:lpstr>
      <vt:lpstr>Radiance Field via Volume Rendering</vt:lpstr>
      <vt:lpstr>Radiance Field via Volume Rendering</vt:lpstr>
      <vt:lpstr>Radiance Field via Volume Rendering</vt:lpstr>
      <vt:lpstr> 3D Gaussian Splatting for Real-Time Radiance Field Rendering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  <vt:lpstr>3D Gaussian Splatting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1 Volume Rendering Part 2 3D Gaussian Splatting</dc:title>
  <dc:creator>Dyllan Eia</dc:creator>
  <cp:lastModifiedBy>Dyllan Eia</cp:lastModifiedBy>
  <cp:revision>84</cp:revision>
  <dcterms:created xsi:type="dcterms:W3CDTF">2023-12-06T06:13:39Z</dcterms:created>
  <dcterms:modified xsi:type="dcterms:W3CDTF">2023-12-10T11:07:29Z</dcterms:modified>
</cp:coreProperties>
</file>

<file path=docProps/thumbnail.jpeg>
</file>